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7.xml" ContentType="application/inkml+xml"/>
  <Override PartName="/ppt/ink/ink8.xml" ContentType="application/inkml+xml"/>
  <Override PartName="/ppt/notesSlides/notesSlide19.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notesSlides/notesSlide20.xml" ContentType="application/vnd.openxmlformats-officedocument.presentationml.notesSlide+xml"/>
  <Override PartName="/ppt/ink/ink12.xml" ContentType="application/inkml+xml"/>
  <Override PartName="/ppt/ink/ink13.xml" ContentType="application/inkml+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4.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5.xml" ContentType="application/inkml+xml"/>
  <Override PartName="/ppt/ink/ink16.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0" r:id="rId4"/>
  </p:sldMasterIdLst>
  <p:notesMasterIdLst>
    <p:notesMasterId r:id="rId58"/>
  </p:notesMasterIdLst>
  <p:handoutMasterIdLst>
    <p:handoutMasterId r:id="rId59"/>
  </p:handoutMasterIdLst>
  <p:sldIdLst>
    <p:sldId id="256" r:id="rId5"/>
    <p:sldId id="258" r:id="rId6"/>
    <p:sldId id="260" r:id="rId7"/>
    <p:sldId id="257" r:id="rId8"/>
    <p:sldId id="278" r:id="rId9"/>
    <p:sldId id="279" r:id="rId10"/>
    <p:sldId id="346" r:id="rId11"/>
    <p:sldId id="347" r:id="rId12"/>
    <p:sldId id="348" r:id="rId13"/>
    <p:sldId id="289" r:id="rId14"/>
    <p:sldId id="294" r:id="rId15"/>
    <p:sldId id="295" r:id="rId16"/>
    <p:sldId id="296" r:id="rId17"/>
    <p:sldId id="291" r:id="rId18"/>
    <p:sldId id="280" r:id="rId19"/>
    <p:sldId id="281" r:id="rId20"/>
    <p:sldId id="288" r:id="rId21"/>
    <p:sldId id="290" r:id="rId22"/>
    <p:sldId id="297" r:id="rId23"/>
    <p:sldId id="298" r:id="rId24"/>
    <p:sldId id="266" r:id="rId25"/>
    <p:sldId id="282" r:id="rId26"/>
    <p:sldId id="264" r:id="rId27"/>
    <p:sldId id="351" r:id="rId28"/>
    <p:sldId id="285" r:id="rId29"/>
    <p:sldId id="284" r:id="rId30"/>
    <p:sldId id="286" r:id="rId31"/>
    <p:sldId id="292" r:id="rId32"/>
    <p:sldId id="293" r:id="rId33"/>
    <p:sldId id="349" r:id="rId34"/>
    <p:sldId id="350" r:id="rId35"/>
    <p:sldId id="270" r:id="rId36"/>
    <p:sldId id="262" r:id="rId37"/>
    <p:sldId id="299" r:id="rId38"/>
    <p:sldId id="300" r:id="rId39"/>
    <p:sldId id="261" r:id="rId40"/>
    <p:sldId id="302" r:id="rId41"/>
    <p:sldId id="339" r:id="rId42"/>
    <p:sldId id="301" r:id="rId43"/>
    <p:sldId id="335" r:id="rId44"/>
    <p:sldId id="336" r:id="rId45"/>
    <p:sldId id="341" r:id="rId46"/>
    <p:sldId id="337" r:id="rId47"/>
    <p:sldId id="342" r:id="rId48"/>
    <p:sldId id="338" r:id="rId49"/>
    <p:sldId id="287" r:id="rId50"/>
    <p:sldId id="343" r:id="rId51"/>
    <p:sldId id="265" r:id="rId52"/>
    <p:sldId id="345" r:id="rId53"/>
    <p:sldId id="274" r:id="rId54"/>
    <p:sldId id="275" r:id="rId55"/>
    <p:sldId id="271" r:id="rId56"/>
    <p:sldId id="277"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16E3E7-D0B3-B2AF-6045-7F6581151430}" v="383" dt="2026-01-21T14:51:09.7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89688" autoAdjust="0"/>
  </p:normalViewPr>
  <p:slideViewPr>
    <p:cSldViewPr snapToGrid="0">
      <p:cViewPr varScale="1">
        <p:scale>
          <a:sx n="100" d="100"/>
          <a:sy n="100" d="100"/>
        </p:scale>
        <p:origin x="960" y="84"/>
      </p:cViewPr>
      <p:guideLst/>
    </p:cSldViewPr>
  </p:slideViewPr>
  <p:notesTextViewPr>
    <p:cViewPr>
      <p:scale>
        <a:sx n="1" d="1"/>
        <a:sy n="1" d="1"/>
      </p:scale>
      <p:origin x="0" y="0"/>
    </p:cViewPr>
  </p:notesTextViewPr>
  <p:sorterViewPr>
    <p:cViewPr>
      <p:scale>
        <a:sx n="100" d="100"/>
        <a:sy n="100" d="100"/>
      </p:scale>
      <p:origin x="0" y="-139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ata9.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3" Type="http://schemas.openxmlformats.org/officeDocument/2006/relationships/hyperlink" Target="https://normas-apa.org/" TargetMode="External"/><Relationship Id="rId7" Type="http://schemas.openxmlformats.org/officeDocument/2006/relationships/image" Target="../media/image99.png"/><Relationship Id="rId12" Type="http://schemas.openxmlformats.org/officeDocument/2006/relationships/image" Target="../media/image104.svg"/><Relationship Id="rId2" Type="http://schemas.openxmlformats.org/officeDocument/2006/relationships/hyperlink" Target="http://www.apastyle.org/" TargetMode="External"/><Relationship Id="rId1" Type="http://schemas.openxmlformats.org/officeDocument/2006/relationships/hyperlink" Target="http://owl.english.purdue.edu/" TargetMode="External"/><Relationship Id="rId6" Type="http://schemas.openxmlformats.org/officeDocument/2006/relationships/hyperlink" Target="https://writingcenter.fas.harvard.edu/pages/strategies-essay-writing" TargetMode="External"/><Relationship Id="rId11" Type="http://schemas.openxmlformats.org/officeDocument/2006/relationships/image" Target="../media/image103.png"/><Relationship Id="rId5" Type="http://schemas.openxmlformats.org/officeDocument/2006/relationships/hyperlink" Target="https://na.accessit.online/MMR00/?serviceId=ExternalEvent&amp;rlSn=10&amp;rlKey=1681343490" TargetMode="External"/><Relationship Id="rId10" Type="http://schemas.openxmlformats.org/officeDocument/2006/relationships/image" Target="../media/image102.svg"/><Relationship Id="rId4" Type="http://schemas.openxmlformats.org/officeDocument/2006/relationships/hyperlink" Target="https://ustboniface.libguides.com/citer/apa7" TargetMode="External"/><Relationship Id="rId9" Type="http://schemas.openxmlformats.org/officeDocument/2006/relationships/image" Target="../media/image101.png"/><Relationship Id="rId14" Type="http://schemas.openxmlformats.org/officeDocument/2006/relationships/image" Target="../media/image10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9.xml.rels><?xml version="1.0" encoding="UTF-8" standalone="yes"?>
<Relationships xmlns="http://schemas.openxmlformats.org/package/2006/relationships"><Relationship Id="rId8" Type="http://schemas.openxmlformats.org/officeDocument/2006/relationships/hyperlink" Target="http://www.apastyle.org/" TargetMode="External"/><Relationship Id="rId13" Type="http://schemas.openxmlformats.org/officeDocument/2006/relationships/image" Target="../media/image106.svg"/><Relationship Id="rId3" Type="http://schemas.openxmlformats.org/officeDocument/2006/relationships/image" Target="../media/image99.png"/><Relationship Id="rId7" Type="http://schemas.openxmlformats.org/officeDocument/2006/relationships/image" Target="../media/image102.svg"/><Relationship Id="rId12" Type="http://schemas.openxmlformats.org/officeDocument/2006/relationships/image" Target="../media/image105.png"/><Relationship Id="rId2" Type="http://schemas.openxmlformats.org/officeDocument/2006/relationships/hyperlink" Target="https://writingcenter.fas.harvard.edu/pages/strategies-essay-writing" TargetMode="External"/><Relationship Id="rId1" Type="http://schemas.openxmlformats.org/officeDocument/2006/relationships/hyperlink" Target="https://na.accessit.online/MMR00/?serviceId=ExternalEvent&amp;rlSn=10&amp;rlKey=1681343490" TargetMode="External"/><Relationship Id="rId6" Type="http://schemas.openxmlformats.org/officeDocument/2006/relationships/image" Target="../media/image101.png"/><Relationship Id="rId11" Type="http://schemas.openxmlformats.org/officeDocument/2006/relationships/hyperlink" Target="https://normas-apa.org/" TargetMode="External"/><Relationship Id="rId5" Type="http://schemas.openxmlformats.org/officeDocument/2006/relationships/hyperlink" Target="http://owl.english.purdue.edu/" TargetMode="External"/><Relationship Id="rId10" Type="http://schemas.openxmlformats.org/officeDocument/2006/relationships/image" Target="../media/image104.svg"/><Relationship Id="rId4" Type="http://schemas.openxmlformats.org/officeDocument/2006/relationships/image" Target="../media/image100.svg"/><Relationship Id="rId9" Type="http://schemas.openxmlformats.org/officeDocument/2006/relationships/image" Target="../media/image103.png"/><Relationship Id="rId14" Type="http://schemas.openxmlformats.org/officeDocument/2006/relationships/hyperlink" Target="https://ustboniface.libguides.com/citer/apa7"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47B851-9773-435C-95C9-343B37028929}"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E71D7E88-2AAC-49F7-9C91-7933DC13F63F}">
      <dgm:prSet/>
      <dgm:spPr/>
      <dgm:t>
        <a:bodyPr/>
        <a:lstStyle/>
        <a:p>
          <a:r>
            <a:rPr lang="en-US"/>
            <a:t>Platform with multiple databases.</a:t>
          </a:r>
        </a:p>
      </dgm:t>
    </dgm:pt>
    <dgm:pt modelId="{7C354E79-3613-4AD4-BF8E-4C739A7AAEB4}" type="parTrans" cxnId="{EA8FD6BD-A54C-4705-B83F-21F10E98649A}">
      <dgm:prSet/>
      <dgm:spPr/>
      <dgm:t>
        <a:bodyPr/>
        <a:lstStyle/>
        <a:p>
          <a:endParaRPr lang="en-US"/>
        </a:p>
      </dgm:t>
    </dgm:pt>
    <dgm:pt modelId="{DF78CEE1-DB1E-4B95-A420-AE4E1FFACD12}" type="sibTrans" cxnId="{EA8FD6BD-A54C-4705-B83F-21F10E98649A}">
      <dgm:prSet/>
      <dgm:spPr/>
      <dgm:t>
        <a:bodyPr/>
        <a:lstStyle/>
        <a:p>
          <a:endParaRPr lang="en-US"/>
        </a:p>
      </dgm:t>
    </dgm:pt>
    <dgm:pt modelId="{576F5EDC-91DD-4FC2-8D76-4268979C0AB6}">
      <dgm:prSet/>
      <dgm:spPr/>
      <dgm:t>
        <a:bodyPr/>
        <a:lstStyle/>
        <a:p>
          <a:r>
            <a:rPr lang="en-US"/>
            <a:t>Access to peer-reviewed, full-text articles.</a:t>
          </a:r>
        </a:p>
      </dgm:t>
    </dgm:pt>
    <dgm:pt modelId="{02463547-A0CB-4F95-9FC7-B0D86E3F260E}" type="parTrans" cxnId="{F05EAF05-843B-4718-BEFE-BBE8A6F54635}">
      <dgm:prSet/>
      <dgm:spPr/>
      <dgm:t>
        <a:bodyPr/>
        <a:lstStyle/>
        <a:p>
          <a:endParaRPr lang="en-US"/>
        </a:p>
      </dgm:t>
    </dgm:pt>
    <dgm:pt modelId="{A7DBACEC-E0C9-4534-AB38-94EA32423622}" type="sibTrans" cxnId="{F05EAF05-843B-4718-BEFE-BBE8A6F54635}">
      <dgm:prSet/>
      <dgm:spPr/>
      <dgm:t>
        <a:bodyPr/>
        <a:lstStyle/>
        <a:p>
          <a:endParaRPr lang="en-US"/>
        </a:p>
      </dgm:t>
    </dgm:pt>
    <dgm:pt modelId="{63A9A467-1329-41B3-BED0-B97B55205120}">
      <dgm:prSet/>
      <dgm:spPr/>
      <dgm:t>
        <a:bodyPr/>
        <a:lstStyle/>
        <a:p>
          <a:r>
            <a:rPr lang="en-US"/>
            <a:t>Free through your library login.</a:t>
          </a:r>
        </a:p>
      </dgm:t>
    </dgm:pt>
    <dgm:pt modelId="{0BE55F99-0549-403D-B7D1-730132952505}" type="parTrans" cxnId="{D3B82A4C-3AB9-4B18-B1E0-85B904958CB0}">
      <dgm:prSet/>
      <dgm:spPr/>
      <dgm:t>
        <a:bodyPr/>
        <a:lstStyle/>
        <a:p>
          <a:endParaRPr lang="en-US"/>
        </a:p>
      </dgm:t>
    </dgm:pt>
    <dgm:pt modelId="{02E531B9-FD07-47B5-94F9-0377E0F5F030}" type="sibTrans" cxnId="{D3B82A4C-3AB9-4B18-B1E0-85B904958CB0}">
      <dgm:prSet/>
      <dgm:spPr/>
      <dgm:t>
        <a:bodyPr/>
        <a:lstStyle/>
        <a:p>
          <a:endParaRPr lang="en-US"/>
        </a:p>
      </dgm:t>
    </dgm:pt>
    <dgm:pt modelId="{8F96FC59-8989-46CB-96F2-F61C8FF1BA38}" type="pres">
      <dgm:prSet presAssocID="{CD47B851-9773-435C-95C9-343B37028929}" presName="root" presStyleCnt="0">
        <dgm:presLayoutVars>
          <dgm:dir/>
          <dgm:resizeHandles val="exact"/>
        </dgm:presLayoutVars>
      </dgm:prSet>
      <dgm:spPr/>
    </dgm:pt>
    <dgm:pt modelId="{8F7A72A3-6EC3-4584-8857-1CF83A4278D1}" type="pres">
      <dgm:prSet presAssocID="{E71D7E88-2AAC-49F7-9C91-7933DC13F63F}" presName="compNode" presStyleCnt="0"/>
      <dgm:spPr/>
    </dgm:pt>
    <dgm:pt modelId="{C1EE62C5-56B1-4B6B-8AF1-E36421E42176}" type="pres">
      <dgm:prSet presAssocID="{E71D7E88-2AAC-49F7-9C91-7933DC13F63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8D91769E-4CFB-422E-9434-5AF3B5D753E8}" type="pres">
      <dgm:prSet presAssocID="{E71D7E88-2AAC-49F7-9C91-7933DC13F63F}" presName="spaceRect" presStyleCnt="0"/>
      <dgm:spPr/>
    </dgm:pt>
    <dgm:pt modelId="{17D06C40-6501-4A7C-818D-53CB2D21D540}" type="pres">
      <dgm:prSet presAssocID="{E71D7E88-2AAC-49F7-9C91-7933DC13F63F}" presName="textRect" presStyleLbl="revTx" presStyleIdx="0" presStyleCnt="3">
        <dgm:presLayoutVars>
          <dgm:chMax val="1"/>
          <dgm:chPref val="1"/>
        </dgm:presLayoutVars>
      </dgm:prSet>
      <dgm:spPr/>
    </dgm:pt>
    <dgm:pt modelId="{BAA414C3-C859-4B26-8A46-6C43C5D39DBE}" type="pres">
      <dgm:prSet presAssocID="{DF78CEE1-DB1E-4B95-A420-AE4E1FFACD12}" presName="sibTrans" presStyleCnt="0"/>
      <dgm:spPr/>
    </dgm:pt>
    <dgm:pt modelId="{C19FE9AB-D41B-412A-9054-60E553B81256}" type="pres">
      <dgm:prSet presAssocID="{576F5EDC-91DD-4FC2-8D76-4268979C0AB6}" presName="compNode" presStyleCnt="0"/>
      <dgm:spPr/>
    </dgm:pt>
    <dgm:pt modelId="{39E0785A-754A-4144-BF46-6BC33023BCD4}" type="pres">
      <dgm:prSet presAssocID="{576F5EDC-91DD-4FC2-8D76-4268979C0AB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4FE38833-C752-4709-B410-467B9688485F}" type="pres">
      <dgm:prSet presAssocID="{576F5EDC-91DD-4FC2-8D76-4268979C0AB6}" presName="spaceRect" presStyleCnt="0"/>
      <dgm:spPr/>
    </dgm:pt>
    <dgm:pt modelId="{D77B1C6C-45B0-408B-83E9-BF70DC9C0388}" type="pres">
      <dgm:prSet presAssocID="{576F5EDC-91DD-4FC2-8D76-4268979C0AB6}" presName="textRect" presStyleLbl="revTx" presStyleIdx="1" presStyleCnt="3">
        <dgm:presLayoutVars>
          <dgm:chMax val="1"/>
          <dgm:chPref val="1"/>
        </dgm:presLayoutVars>
      </dgm:prSet>
      <dgm:spPr/>
    </dgm:pt>
    <dgm:pt modelId="{2DB41E12-2CA7-468B-A191-7A60D3E18F7B}" type="pres">
      <dgm:prSet presAssocID="{A7DBACEC-E0C9-4534-AB38-94EA32423622}" presName="sibTrans" presStyleCnt="0"/>
      <dgm:spPr/>
    </dgm:pt>
    <dgm:pt modelId="{5075983E-CFE8-4E02-A0DC-0DEA41570523}" type="pres">
      <dgm:prSet presAssocID="{63A9A467-1329-41B3-BED0-B97B55205120}" presName="compNode" presStyleCnt="0"/>
      <dgm:spPr/>
    </dgm:pt>
    <dgm:pt modelId="{8DAB51AD-C8B4-4C18-8216-88677568C541}" type="pres">
      <dgm:prSet presAssocID="{63A9A467-1329-41B3-BED0-B97B552051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on Shelf"/>
        </a:ext>
      </dgm:extLst>
    </dgm:pt>
    <dgm:pt modelId="{83267706-E22C-4ECF-8621-6D3EBD702A79}" type="pres">
      <dgm:prSet presAssocID="{63A9A467-1329-41B3-BED0-B97B55205120}" presName="spaceRect" presStyleCnt="0"/>
      <dgm:spPr/>
    </dgm:pt>
    <dgm:pt modelId="{066F5F51-CBDA-4FA4-8588-726EC9D177FB}" type="pres">
      <dgm:prSet presAssocID="{63A9A467-1329-41B3-BED0-B97B55205120}" presName="textRect" presStyleLbl="revTx" presStyleIdx="2" presStyleCnt="3">
        <dgm:presLayoutVars>
          <dgm:chMax val="1"/>
          <dgm:chPref val="1"/>
        </dgm:presLayoutVars>
      </dgm:prSet>
      <dgm:spPr/>
    </dgm:pt>
  </dgm:ptLst>
  <dgm:cxnLst>
    <dgm:cxn modelId="{F05EAF05-843B-4718-BEFE-BBE8A6F54635}" srcId="{CD47B851-9773-435C-95C9-343B37028929}" destId="{576F5EDC-91DD-4FC2-8D76-4268979C0AB6}" srcOrd="1" destOrd="0" parTransId="{02463547-A0CB-4F95-9FC7-B0D86E3F260E}" sibTransId="{A7DBACEC-E0C9-4534-AB38-94EA32423622}"/>
    <dgm:cxn modelId="{AAAE4028-FECD-453A-AB29-9A1BCB526133}" type="presOf" srcId="{576F5EDC-91DD-4FC2-8D76-4268979C0AB6}" destId="{D77B1C6C-45B0-408B-83E9-BF70DC9C0388}" srcOrd="0" destOrd="0" presId="urn:microsoft.com/office/officeart/2018/2/layout/IconLabelList"/>
    <dgm:cxn modelId="{D3B82A4C-3AB9-4B18-B1E0-85B904958CB0}" srcId="{CD47B851-9773-435C-95C9-343B37028929}" destId="{63A9A467-1329-41B3-BED0-B97B55205120}" srcOrd="2" destOrd="0" parTransId="{0BE55F99-0549-403D-B7D1-730132952505}" sibTransId="{02E531B9-FD07-47B5-94F9-0377E0F5F030}"/>
    <dgm:cxn modelId="{A9B352BA-BA09-4807-86F7-54270B59D505}" type="presOf" srcId="{63A9A467-1329-41B3-BED0-B97B55205120}" destId="{066F5F51-CBDA-4FA4-8588-726EC9D177FB}" srcOrd="0" destOrd="0" presId="urn:microsoft.com/office/officeart/2018/2/layout/IconLabelList"/>
    <dgm:cxn modelId="{EA8FD6BD-A54C-4705-B83F-21F10E98649A}" srcId="{CD47B851-9773-435C-95C9-343B37028929}" destId="{E71D7E88-2AAC-49F7-9C91-7933DC13F63F}" srcOrd="0" destOrd="0" parTransId="{7C354E79-3613-4AD4-BF8E-4C739A7AAEB4}" sibTransId="{DF78CEE1-DB1E-4B95-A420-AE4E1FFACD12}"/>
    <dgm:cxn modelId="{255A09C6-FF21-4DAC-9BDF-B08486B111EE}" type="presOf" srcId="{CD47B851-9773-435C-95C9-343B37028929}" destId="{8F96FC59-8989-46CB-96F2-F61C8FF1BA38}" srcOrd="0" destOrd="0" presId="urn:microsoft.com/office/officeart/2018/2/layout/IconLabelList"/>
    <dgm:cxn modelId="{98150AFD-F775-4D4D-ACD1-6644956AA461}" type="presOf" srcId="{E71D7E88-2AAC-49F7-9C91-7933DC13F63F}" destId="{17D06C40-6501-4A7C-818D-53CB2D21D540}" srcOrd="0" destOrd="0" presId="urn:microsoft.com/office/officeart/2018/2/layout/IconLabelList"/>
    <dgm:cxn modelId="{99810697-BBC4-4F51-886B-1AE66575EADC}" type="presParOf" srcId="{8F96FC59-8989-46CB-96F2-F61C8FF1BA38}" destId="{8F7A72A3-6EC3-4584-8857-1CF83A4278D1}" srcOrd="0" destOrd="0" presId="urn:microsoft.com/office/officeart/2018/2/layout/IconLabelList"/>
    <dgm:cxn modelId="{336591D0-5096-4015-854C-9B6FEC049349}" type="presParOf" srcId="{8F7A72A3-6EC3-4584-8857-1CF83A4278D1}" destId="{C1EE62C5-56B1-4B6B-8AF1-E36421E42176}" srcOrd="0" destOrd="0" presId="urn:microsoft.com/office/officeart/2018/2/layout/IconLabelList"/>
    <dgm:cxn modelId="{AB774802-2B11-4241-A718-195FBA911AF3}" type="presParOf" srcId="{8F7A72A3-6EC3-4584-8857-1CF83A4278D1}" destId="{8D91769E-4CFB-422E-9434-5AF3B5D753E8}" srcOrd="1" destOrd="0" presId="urn:microsoft.com/office/officeart/2018/2/layout/IconLabelList"/>
    <dgm:cxn modelId="{79695D12-BC1E-42BF-9C97-9CA8670DF3A7}" type="presParOf" srcId="{8F7A72A3-6EC3-4584-8857-1CF83A4278D1}" destId="{17D06C40-6501-4A7C-818D-53CB2D21D540}" srcOrd="2" destOrd="0" presId="urn:microsoft.com/office/officeart/2018/2/layout/IconLabelList"/>
    <dgm:cxn modelId="{121DB20C-0A22-423F-A361-F50D44933917}" type="presParOf" srcId="{8F96FC59-8989-46CB-96F2-F61C8FF1BA38}" destId="{BAA414C3-C859-4B26-8A46-6C43C5D39DBE}" srcOrd="1" destOrd="0" presId="urn:microsoft.com/office/officeart/2018/2/layout/IconLabelList"/>
    <dgm:cxn modelId="{09C718FB-556A-49EE-8ACC-C9A2C325321E}" type="presParOf" srcId="{8F96FC59-8989-46CB-96F2-F61C8FF1BA38}" destId="{C19FE9AB-D41B-412A-9054-60E553B81256}" srcOrd="2" destOrd="0" presId="urn:microsoft.com/office/officeart/2018/2/layout/IconLabelList"/>
    <dgm:cxn modelId="{5EB97303-5562-4D46-88C2-7A54151245F3}" type="presParOf" srcId="{C19FE9AB-D41B-412A-9054-60E553B81256}" destId="{39E0785A-754A-4144-BF46-6BC33023BCD4}" srcOrd="0" destOrd="0" presId="urn:microsoft.com/office/officeart/2018/2/layout/IconLabelList"/>
    <dgm:cxn modelId="{131556F8-6D13-4054-9D3E-311EBF190E7B}" type="presParOf" srcId="{C19FE9AB-D41B-412A-9054-60E553B81256}" destId="{4FE38833-C752-4709-B410-467B9688485F}" srcOrd="1" destOrd="0" presId="urn:microsoft.com/office/officeart/2018/2/layout/IconLabelList"/>
    <dgm:cxn modelId="{3BEA3D06-D7B5-43F1-8658-2377E43507AD}" type="presParOf" srcId="{C19FE9AB-D41B-412A-9054-60E553B81256}" destId="{D77B1C6C-45B0-408B-83E9-BF70DC9C0388}" srcOrd="2" destOrd="0" presId="urn:microsoft.com/office/officeart/2018/2/layout/IconLabelList"/>
    <dgm:cxn modelId="{58E898AD-595F-4670-9657-7BC04A11C2BE}" type="presParOf" srcId="{8F96FC59-8989-46CB-96F2-F61C8FF1BA38}" destId="{2DB41E12-2CA7-468B-A191-7A60D3E18F7B}" srcOrd="3" destOrd="0" presId="urn:microsoft.com/office/officeart/2018/2/layout/IconLabelList"/>
    <dgm:cxn modelId="{1ECBD24E-77D1-4FA8-835A-9A542BDA8CBB}" type="presParOf" srcId="{8F96FC59-8989-46CB-96F2-F61C8FF1BA38}" destId="{5075983E-CFE8-4E02-A0DC-0DEA41570523}" srcOrd="4" destOrd="0" presId="urn:microsoft.com/office/officeart/2018/2/layout/IconLabelList"/>
    <dgm:cxn modelId="{B9ED7CEB-5EAF-4B17-81B6-D8DE4ACE4F2A}" type="presParOf" srcId="{5075983E-CFE8-4E02-A0DC-0DEA41570523}" destId="{8DAB51AD-C8B4-4C18-8216-88677568C541}" srcOrd="0" destOrd="0" presId="urn:microsoft.com/office/officeart/2018/2/layout/IconLabelList"/>
    <dgm:cxn modelId="{ABC61347-790F-44BF-96F3-E3158A10336C}" type="presParOf" srcId="{5075983E-CFE8-4E02-A0DC-0DEA41570523}" destId="{83267706-E22C-4ECF-8621-6D3EBD702A79}" srcOrd="1" destOrd="0" presId="urn:microsoft.com/office/officeart/2018/2/layout/IconLabelList"/>
    <dgm:cxn modelId="{5295EDBD-E369-4E46-B05A-6A6DE3E8E8A4}" type="presParOf" srcId="{5075983E-CFE8-4E02-A0DC-0DEA41570523}" destId="{066F5F51-CBDA-4FA4-8588-726EC9D177FB}"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C392F4-60AB-4F0D-A862-98951C583EF6}"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2FC47DCC-97E9-4543-B7EE-35F510ADDE49}">
      <dgm:prSet/>
      <dgm:spPr/>
      <dgm:t>
        <a:bodyPr/>
        <a:lstStyle/>
        <a:p>
          <a:r>
            <a:rPr lang="en-US" baseline="0"/>
            <a:t>Enter keywords</a:t>
          </a:r>
          <a:endParaRPr lang="en-US"/>
        </a:p>
      </dgm:t>
    </dgm:pt>
    <dgm:pt modelId="{2C908D25-C13B-4709-9799-AF3C290D9EE5}" type="parTrans" cxnId="{3889920F-7DC5-454F-BEBD-FB2FFF2149A1}">
      <dgm:prSet/>
      <dgm:spPr/>
      <dgm:t>
        <a:bodyPr/>
        <a:lstStyle/>
        <a:p>
          <a:endParaRPr lang="en-US"/>
        </a:p>
      </dgm:t>
    </dgm:pt>
    <dgm:pt modelId="{057FE327-8CBD-4910-83CE-B65F37E425F8}" type="sibTrans" cxnId="{3889920F-7DC5-454F-BEBD-FB2FFF2149A1}">
      <dgm:prSet phldrT="1" phldr="0"/>
      <dgm:spPr/>
      <dgm:t>
        <a:bodyPr/>
        <a:lstStyle/>
        <a:p>
          <a:r>
            <a:rPr lang="en-US"/>
            <a:t>1</a:t>
          </a:r>
        </a:p>
      </dgm:t>
    </dgm:pt>
    <dgm:pt modelId="{68BCD9AA-4A2E-4EB0-ACA4-39AB78E02F02}">
      <dgm:prSet/>
      <dgm:spPr/>
      <dgm:t>
        <a:bodyPr/>
        <a:lstStyle/>
        <a:p>
          <a:r>
            <a:rPr lang="en-US" baseline="0"/>
            <a:t>Apply limiters: full text, peer-reviewed, date range</a:t>
          </a:r>
          <a:endParaRPr lang="en-US"/>
        </a:p>
      </dgm:t>
    </dgm:pt>
    <dgm:pt modelId="{413E0755-E798-4C47-8590-239F661EB11B}" type="parTrans" cxnId="{CDCD6659-352E-49DF-9542-E761CDAB2CF8}">
      <dgm:prSet/>
      <dgm:spPr/>
      <dgm:t>
        <a:bodyPr/>
        <a:lstStyle/>
        <a:p>
          <a:endParaRPr lang="en-US"/>
        </a:p>
      </dgm:t>
    </dgm:pt>
    <dgm:pt modelId="{03D4FD0C-8692-4708-A120-EEE9C5288828}" type="sibTrans" cxnId="{CDCD6659-352E-49DF-9542-E761CDAB2CF8}">
      <dgm:prSet phldrT="2" phldr="0"/>
      <dgm:spPr/>
      <dgm:t>
        <a:bodyPr/>
        <a:lstStyle/>
        <a:p>
          <a:r>
            <a:rPr lang="en-US"/>
            <a:t>2</a:t>
          </a:r>
        </a:p>
      </dgm:t>
    </dgm:pt>
    <dgm:pt modelId="{E736D299-D3EC-42F5-90C6-98FC333341B4}">
      <dgm:prSet/>
      <dgm:spPr/>
      <dgm:t>
        <a:bodyPr/>
        <a:lstStyle/>
        <a:p>
          <a:r>
            <a:rPr lang="en-US" baseline="0" dirty="0"/>
            <a:t>Compare PDF Full Text vs. HTML Full Text</a:t>
          </a:r>
          <a:endParaRPr lang="en-US" dirty="0"/>
        </a:p>
      </dgm:t>
    </dgm:pt>
    <dgm:pt modelId="{44B96C7D-7B35-487F-B3E9-1B759BC99634}" type="parTrans" cxnId="{2BC79D60-63C7-4DE4-AC18-B59CEE7B98BD}">
      <dgm:prSet/>
      <dgm:spPr/>
      <dgm:t>
        <a:bodyPr/>
        <a:lstStyle/>
        <a:p>
          <a:endParaRPr lang="en-US"/>
        </a:p>
      </dgm:t>
    </dgm:pt>
    <dgm:pt modelId="{B5C3C183-E201-4E72-BBB6-55D35E69D4D2}" type="sibTrans" cxnId="{2BC79D60-63C7-4DE4-AC18-B59CEE7B98BD}">
      <dgm:prSet phldrT="3" phldr="0"/>
      <dgm:spPr/>
      <dgm:t>
        <a:bodyPr/>
        <a:lstStyle/>
        <a:p>
          <a:r>
            <a:rPr lang="en-US"/>
            <a:t>3</a:t>
          </a:r>
        </a:p>
      </dgm:t>
    </dgm:pt>
    <dgm:pt modelId="{6F304BC3-7ADA-4288-8351-80FD3240183A}" type="pres">
      <dgm:prSet presAssocID="{E7C392F4-60AB-4F0D-A862-98951C583EF6}" presName="Name0" presStyleCnt="0">
        <dgm:presLayoutVars>
          <dgm:animLvl val="lvl"/>
          <dgm:resizeHandles val="exact"/>
        </dgm:presLayoutVars>
      </dgm:prSet>
      <dgm:spPr/>
    </dgm:pt>
    <dgm:pt modelId="{3ADD0ACF-50D5-467B-A93A-D0DA4E014FB6}" type="pres">
      <dgm:prSet presAssocID="{2FC47DCC-97E9-4543-B7EE-35F510ADDE49}" presName="compositeNode" presStyleCnt="0">
        <dgm:presLayoutVars>
          <dgm:bulletEnabled val="1"/>
        </dgm:presLayoutVars>
      </dgm:prSet>
      <dgm:spPr/>
    </dgm:pt>
    <dgm:pt modelId="{A2909E40-53DB-4413-859E-5B040CD75DF6}" type="pres">
      <dgm:prSet presAssocID="{2FC47DCC-97E9-4543-B7EE-35F510ADDE49}" presName="bgRect" presStyleLbl="bgAccFollowNode1" presStyleIdx="0" presStyleCnt="3"/>
      <dgm:spPr/>
    </dgm:pt>
    <dgm:pt modelId="{E276AD11-0053-4C43-B7A7-6E9800982A44}" type="pres">
      <dgm:prSet presAssocID="{057FE327-8CBD-4910-83CE-B65F37E425F8}" presName="sibTransNodeCircle" presStyleLbl="alignNode1" presStyleIdx="0" presStyleCnt="6">
        <dgm:presLayoutVars>
          <dgm:chMax val="0"/>
          <dgm:bulletEnabled/>
        </dgm:presLayoutVars>
      </dgm:prSet>
      <dgm:spPr/>
    </dgm:pt>
    <dgm:pt modelId="{0CD471C8-BAD5-4DB5-9C90-A32C5F3F6602}" type="pres">
      <dgm:prSet presAssocID="{2FC47DCC-97E9-4543-B7EE-35F510ADDE49}" presName="bottomLine" presStyleLbl="alignNode1" presStyleIdx="1" presStyleCnt="6">
        <dgm:presLayoutVars/>
      </dgm:prSet>
      <dgm:spPr/>
    </dgm:pt>
    <dgm:pt modelId="{C8586B12-0E2B-466F-9397-200C0EF76E8F}" type="pres">
      <dgm:prSet presAssocID="{2FC47DCC-97E9-4543-B7EE-35F510ADDE49}" presName="nodeText" presStyleLbl="bgAccFollowNode1" presStyleIdx="0" presStyleCnt="3">
        <dgm:presLayoutVars>
          <dgm:bulletEnabled val="1"/>
        </dgm:presLayoutVars>
      </dgm:prSet>
      <dgm:spPr/>
    </dgm:pt>
    <dgm:pt modelId="{8BA4E537-C887-4181-879E-0633655B9AD5}" type="pres">
      <dgm:prSet presAssocID="{057FE327-8CBD-4910-83CE-B65F37E425F8}" presName="sibTrans" presStyleCnt="0"/>
      <dgm:spPr/>
    </dgm:pt>
    <dgm:pt modelId="{2301F434-F9E7-4847-9C70-6442D8585EE8}" type="pres">
      <dgm:prSet presAssocID="{68BCD9AA-4A2E-4EB0-ACA4-39AB78E02F02}" presName="compositeNode" presStyleCnt="0">
        <dgm:presLayoutVars>
          <dgm:bulletEnabled val="1"/>
        </dgm:presLayoutVars>
      </dgm:prSet>
      <dgm:spPr/>
    </dgm:pt>
    <dgm:pt modelId="{7775101A-578E-41D7-BAED-2AAC5877475B}" type="pres">
      <dgm:prSet presAssocID="{68BCD9AA-4A2E-4EB0-ACA4-39AB78E02F02}" presName="bgRect" presStyleLbl="bgAccFollowNode1" presStyleIdx="1" presStyleCnt="3"/>
      <dgm:spPr/>
    </dgm:pt>
    <dgm:pt modelId="{C1646C32-F211-4492-88FF-05CB2B9E5D4A}" type="pres">
      <dgm:prSet presAssocID="{03D4FD0C-8692-4708-A120-EEE9C5288828}" presName="sibTransNodeCircle" presStyleLbl="alignNode1" presStyleIdx="2" presStyleCnt="6">
        <dgm:presLayoutVars>
          <dgm:chMax val="0"/>
          <dgm:bulletEnabled/>
        </dgm:presLayoutVars>
      </dgm:prSet>
      <dgm:spPr/>
    </dgm:pt>
    <dgm:pt modelId="{F99B90E0-F53F-4B8A-9F23-28B709E46883}" type="pres">
      <dgm:prSet presAssocID="{68BCD9AA-4A2E-4EB0-ACA4-39AB78E02F02}" presName="bottomLine" presStyleLbl="alignNode1" presStyleIdx="3" presStyleCnt="6">
        <dgm:presLayoutVars/>
      </dgm:prSet>
      <dgm:spPr/>
    </dgm:pt>
    <dgm:pt modelId="{EC62970E-D2B6-4BA1-82EC-37B094C2DC20}" type="pres">
      <dgm:prSet presAssocID="{68BCD9AA-4A2E-4EB0-ACA4-39AB78E02F02}" presName="nodeText" presStyleLbl="bgAccFollowNode1" presStyleIdx="1" presStyleCnt="3">
        <dgm:presLayoutVars>
          <dgm:bulletEnabled val="1"/>
        </dgm:presLayoutVars>
      </dgm:prSet>
      <dgm:spPr/>
    </dgm:pt>
    <dgm:pt modelId="{F955783B-24AC-4A25-9C56-1D376E083795}" type="pres">
      <dgm:prSet presAssocID="{03D4FD0C-8692-4708-A120-EEE9C5288828}" presName="sibTrans" presStyleCnt="0"/>
      <dgm:spPr/>
    </dgm:pt>
    <dgm:pt modelId="{38A52CA7-F467-4AB3-B259-EC25914D00FC}" type="pres">
      <dgm:prSet presAssocID="{E736D299-D3EC-42F5-90C6-98FC333341B4}" presName="compositeNode" presStyleCnt="0">
        <dgm:presLayoutVars>
          <dgm:bulletEnabled val="1"/>
        </dgm:presLayoutVars>
      </dgm:prSet>
      <dgm:spPr/>
    </dgm:pt>
    <dgm:pt modelId="{43AD6FF0-400E-4724-94D7-F97F2FB5A613}" type="pres">
      <dgm:prSet presAssocID="{E736D299-D3EC-42F5-90C6-98FC333341B4}" presName="bgRect" presStyleLbl="bgAccFollowNode1" presStyleIdx="2" presStyleCnt="3"/>
      <dgm:spPr/>
    </dgm:pt>
    <dgm:pt modelId="{32C477A0-FBDC-4016-9F60-7F1C5660510B}" type="pres">
      <dgm:prSet presAssocID="{B5C3C183-E201-4E72-BBB6-55D35E69D4D2}" presName="sibTransNodeCircle" presStyleLbl="alignNode1" presStyleIdx="4" presStyleCnt="6">
        <dgm:presLayoutVars>
          <dgm:chMax val="0"/>
          <dgm:bulletEnabled/>
        </dgm:presLayoutVars>
      </dgm:prSet>
      <dgm:spPr/>
    </dgm:pt>
    <dgm:pt modelId="{503BDA95-56A1-40C7-9487-D718A2FE350A}" type="pres">
      <dgm:prSet presAssocID="{E736D299-D3EC-42F5-90C6-98FC333341B4}" presName="bottomLine" presStyleLbl="alignNode1" presStyleIdx="5" presStyleCnt="6">
        <dgm:presLayoutVars/>
      </dgm:prSet>
      <dgm:spPr/>
    </dgm:pt>
    <dgm:pt modelId="{BD21A2F2-0E7F-4FA5-912B-045BED26861F}" type="pres">
      <dgm:prSet presAssocID="{E736D299-D3EC-42F5-90C6-98FC333341B4}" presName="nodeText" presStyleLbl="bgAccFollowNode1" presStyleIdx="2" presStyleCnt="3">
        <dgm:presLayoutVars>
          <dgm:bulletEnabled val="1"/>
        </dgm:presLayoutVars>
      </dgm:prSet>
      <dgm:spPr/>
    </dgm:pt>
  </dgm:ptLst>
  <dgm:cxnLst>
    <dgm:cxn modelId="{E03E010B-773D-44BB-ACE4-861464D49560}" type="presOf" srcId="{E7C392F4-60AB-4F0D-A862-98951C583EF6}" destId="{6F304BC3-7ADA-4288-8351-80FD3240183A}" srcOrd="0" destOrd="0" presId="urn:microsoft.com/office/officeart/2016/7/layout/BasicLinearProcessNumbered"/>
    <dgm:cxn modelId="{3889920F-7DC5-454F-BEBD-FB2FFF2149A1}" srcId="{E7C392F4-60AB-4F0D-A862-98951C583EF6}" destId="{2FC47DCC-97E9-4543-B7EE-35F510ADDE49}" srcOrd="0" destOrd="0" parTransId="{2C908D25-C13B-4709-9799-AF3C290D9EE5}" sibTransId="{057FE327-8CBD-4910-83CE-B65F37E425F8}"/>
    <dgm:cxn modelId="{2BC79D60-63C7-4DE4-AC18-B59CEE7B98BD}" srcId="{E7C392F4-60AB-4F0D-A862-98951C583EF6}" destId="{E736D299-D3EC-42F5-90C6-98FC333341B4}" srcOrd="2" destOrd="0" parTransId="{44B96C7D-7B35-487F-B3E9-1B759BC99634}" sibTransId="{B5C3C183-E201-4E72-BBB6-55D35E69D4D2}"/>
    <dgm:cxn modelId="{CDCD6659-352E-49DF-9542-E761CDAB2CF8}" srcId="{E7C392F4-60AB-4F0D-A862-98951C583EF6}" destId="{68BCD9AA-4A2E-4EB0-ACA4-39AB78E02F02}" srcOrd="1" destOrd="0" parTransId="{413E0755-E798-4C47-8590-239F661EB11B}" sibTransId="{03D4FD0C-8692-4708-A120-EEE9C5288828}"/>
    <dgm:cxn modelId="{402F2F8D-1CFB-4D1A-84A9-6E0C675BE1BA}" type="presOf" srcId="{68BCD9AA-4A2E-4EB0-ACA4-39AB78E02F02}" destId="{EC62970E-D2B6-4BA1-82EC-37B094C2DC20}" srcOrd="1" destOrd="0" presId="urn:microsoft.com/office/officeart/2016/7/layout/BasicLinearProcessNumbered"/>
    <dgm:cxn modelId="{03748390-414F-4EB4-957C-DCE471719544}" type="presOf" srcId="{2FC47DCC-97E9-4543-B7EE-35F510ADDE49}" destId="{A2909E40-53DB-4413-859E-5B040CD75DF6}" srcOrd="0" destOrd="0" presId="urn:microsoft.com/office/officeart/2016/7/layout/BasicLinearProcessNumbered"/>
    <dgm:cxn modelId="{96369C96-3B7B-4DF3-A0D1-AC81CC2B9BAE}" type="presOf" srcId="{E736D299-D3EC-42F5-90C6-98FC333341B4}" destId="{BD21A2F2-0E7F-4FA5-912B-045BED26861F}" srcOrd="1" destOrd="0" presId="urn:microsoft.com/office/officeart/2016/7/layout/BasicLinearProcessNumbered"/>
    <dgm:cxn modelId="{EFBEF49B-D5D3-4D13-93EF-E074D52648AB}" type="presOf" srcId="{057FE327-8CBD-4910-83CE-B65F37E425F8}" destId="{E276AD11-0053-4C43-B7A7-6E9800982A44}" srcOrd="0" destOrd="0" presId="urn:microsoft.com/office/officeart/2016/7/layout/BasicLinearProcessNumbered"/>
    <dgm:cxn modelId="{256E509C-2E2D-46DD-9871-359052DE2D05}" type="presOf" srcId="{03D4FD0C-8692-4708-A120-EEE9C5288828}" destId="{C1646C32-F211-4492-88FF-05CB2B9E5D4A}" srcOrd="0" destOrd="0" presId="urn:microsoft.com/office/officeart/2016/7/layout/BasicLinearProcessNumbered"/>
    <dgm:cxn modelId="{89DDDBA7-7216-4008-948D-AB660104370C}" type="presOf" srcId="{68BCD9AA-4A2E-4EB0-ACA4-39AB78E02F02}" destId="{7775101A-578E-41D7-BAED-2AAC5877475B}" srcOrd="0" destOrd="0" presId="urn:microsoft.com/office/officeart/2016/7/layout/BasicLinearProcessNumbered"/>
    <dgm:cxn modelId="{4BC083C0-FCD8-4890-961F-3DFE37ECF76B}" type="presOf" srcId="{E736D299-D3EC-42F5-90C6-98FC333341B4}" destId="{43AD6FF0-400E-4724-94D7-F97F2FB5A613}" srcOrd="0" destOrd="0" presId="urn:microsoft.com/office/officeart/2016/7/layout/BasicLinearProcessNumbered"/>
    <dgm:cxn modelId="{6EB725CE-2531-4732-86C3-DC3F9D9D56AB}" type="presOf" srcId="{2FC47DCC-97E9-4543-B7EE-35F510ADDE49}" destId="{C8586B12-0E2B-466F-9397-200C0EF76E8F}" srcOrd="1" destOrd="0" presId="urn:microsoft.com/office/officeart/2016/7/layout/BasicLinearProcessNumbered"/>
    <dgm:cxn modelId="{F8F1F3D5-E8D1-4725-B1C7-256E54C9D7B7}" type="presOf" srcId="{B5C3C183-E201-4E72-BBB6-55D35E69D4D2}" destId="{32C477A0-FBDC-4016-9F60-7F1C5660510B}" srcOrd="0" destOrd="0" presId="urn:microsoft.com/office/officeart/2016/7/layout/BasicLinearProcessNumbered"/>
    <dgm:cxn modelId="{051BBE8A-AE0C-4650-B412-13BFCFF5E83E}" type="presParOf" srcId="{6F304BC3-7ADA-4288-8351-80FD3240183A}" destId="{3ADD0ACF-50D5-467B-A93A-D0DA4E014FB6}" srcOrd="0" destOrd="0" presId="urn:microsoft.com/office/officeart/2016/7/layout/BasicLinearProcessNumbered"/>
    <dgm:cxn modelId="{AB50D5DA-2C54-46CA-9B0E-C9374797201D}" type="presParOf" srcId="{3ADD0ACF-50D5-467B-A93A-D0DA4E014FB6}" destId="{A2909E40-53DB-4413-859E-5B040CD75DF6}" srcOrd="0" destOrd="0" presId="urn:microsoft.com/office/officeart/2016/7/layout/BasicLinearProcessNumbered"/>
    <dgm:cxn modelId="{AF180311-B150-46F9-8878-B66972DD736C}" type="presParOf" srcId="{3ADD0ACF-50D5-467B-A93A-D0DA4E014FB6}" destId="{E276AD11-0053-4C43-B7A7-6E9800982A44}" srcOrd="1" destOrd="0" presId="urn:microsoft.com/office/officeart/2016/7/layout/BasicLinearProcessNumbered"/>
    <dgm:cxn modelId="{0F695F54-7253-4F24-BD07-47554EDF8C82}" type="presParOf" srcId="{3ADD0ACF-50D5-467B-A93A-D0DA4E014FB6}" destId="{0CD471C8-BAD5-4DB5-9C90-A32C5F3F6602}" srcOrd="2" destOrd="0" presId="urn:microsoft.com/office/officeart/2016/7/layout/BasicLinearProcessNumbered"/>
    <dgm:cxn modelId="{6ACFF798-69B6-42C5-85FA-C718F89A001E}" type="presParOf" srcId="{3ADD0ACF-50D5-467B-A93A-D0DA4E014FB6}" destId="{C8586B12-0E2B-466F-9397-200C0EF76E8F}" srcOrd="3" destOrd="0" presId="urn:microsoft.com/office/officeart/2016/7/layout/BasicLinearProcessNumbered"/>
    <dgm:cxn modelId="{F0B467AC-4B74-445A-8CD7-6EC7AECA5190}" type="presParOf" srcId="{6F304BC3-7ADA-4288-8351-80FD3240183A}" destId="{8BA4E537-C887-4181-879E-0633655B9AD5}" srcOrd="1" destOrd="0" presId="urn:microsoft.com/office/officeart/2016/7/layout/BasicLinearProcessNumbered"/>
    <dgm:cxn modelId="{22A4B77E-90FB-4B3E-B33C-AD27678AD69F}" type="presParOf" srcId="{6F304BC3-7ADA-4288-8351-80FD3240183A}" destId="{2301F434-F9E7-4847-9C70-6442D8585EE8}" srcOrd="2" destOrd="0" presId="urn:microsoft.com/office/officeart/2016/7/layout/BasicLinearProcessNumbered"/>
    <dgm:cxn modelId="{E3965CE8-5CD5-4A7B-AB18-EA5FD228DED5}" type="presParOf" srcId="{2301F434-F9E7-4847-9C70-6442D8585EE8}" destId="{7775101A-578E-41D7-BAED-2AAC5877475B}" srcOrd="0" destOrd="0" presId="urn:microsoft.com/office/officeart/2016/7/layout/BasicLinearProcessNumbered"/>
    <dgm:cxn modelId="{95D4196D-573C-43BF-A520-29325E7DDD26}" type="presParOf" srcId="{2301F434-F9E7-4847-9C70-6442D8585EE8}" destId="{C1646C32-F211-4492-88FF-05CB2B9E5D4A}" srcOrd="1" destOrd="0" presId="urn:microsoft.com/office/officeart/2016/7/layout/BasicLinearProcessNumbered"/>
    <dgm:cxn modelId="{13D3E3EA-5B7B-4DAB-B9FA-CC7DCDCFF37F}" type="presParOf" srcId="{2301F434-F9E7-4847-9C70-6442D8585EE8}" destId="{F99B90E0-F53F-4B8A-9F23-28B709E46883}" srcOrd="2" destOrd="0" presId="urn:microsoft.com/office/officeart/2016/7/layout/BasicLinearProcessNumbered"/>
    <dgm:cxn modelId="{341FB56E-8DC6-40AB-8EED-1F686BBED790}" type="presParOf" srcId="{2301F434-F9E7-4847-9C70-6442D8585EE8}" destId="{EC62970E-D2B6-4BA1-82EC-37B094C2DC20}" srcOrd="3" destOrd="0" presId="urn:microsoft.com/office/officeart/2016/7/layout/BasicLinearProcessNumbered"/>
    <dgm:cxn modelId="{9455D246-E098-49A7-8E64-C89DF4DC2780}" type="presParOf" srcId="{6F304BC3-7ADA-4288-8351-80FD3240183A}" destId="{F955783B-24AC-4A25-9C56-1D376E083795}" srcOrd="3" destOrd="0" presId="urn:microsoft.com/office/officeart/2016/7/layout/BasicLinearProcessNumbered"/>
    <dgm:cxn modelId="{C28CA790-F729-4D82-9EA2-A74FD11ECDE1}" type="presParOf" srcId="{6F304BC3-7ADA-4288-8351-80FD3240183A}" destId="{38A52CA7-F467-4AB3-B259-EC25914D00FC}" srcOrd="4" destOrd="0" presId="urn:microsoft.com/office/officeart/2016/7/layout/BasicLinearProcessNumbered"/>
    <dgm:cxn modelId="{C1F931D3-8171-4518-AEA4-9DE70D3DD335}" type="presParOf" srcId="{38A52CA7-F467-4AB3-B259-EC25914D00FC}" destId="{43AD6FF0-400E-4724-94D7-F97F2FB5A613}" srcOrd="0" destOrd="0" presId="urn:microsoft.com/office/officeart/2016/7/layout/BasicLinearProcessNumbered"/>
    <dgm:cxn modelId="{1F5A7547-F144-42D1-8E1C-EA905B1A76C0}" type="presParOf" srcId="{38A52CA7-F467-4AB3-B259-EC25914D00FC}" destId="{32C477A0-FBDC-4016-9F60-7F1C5660510B}" srcOrd="1" destOrd="0" presId="urn:microsoft.com/office/officeart/2016/7/layout/BasicLinearProcessNumbered"/>
    <dgm:cxn modelId="{837501ED-4920-4C1A-BDE4-761BEC1909EC}" type="presParOf" srcId="{38A52CA7-F467-4AB3-B259-EC25914D00FC}" destId="{503BDA95-56A1-40C7-9487-D718A2FE350A}" srcOrd="2" destOrd="0" presId="urn:microsoft.com/office/officeart/2016/7/layout/BasicLinearProcessNumbered"/>
    <dgm:cxn modelId="{BBEA6984-D87E-45E3-9647-E66643E90F67}" type="presParOf" srcId="{38A52CA7-F467-4AB3-B259-EC25914D00FC}" destId="{BD21A2F2-0E7F-4FA5-912B-045BED26861F}" srcOrd="3" destOrd="0" presId="urn:microsoft.com/office/officeart/2016/7/layout/BasicLinearProcessNumbered"/>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EA449B-3EBF-4751-8EE8-43550F69EACF}" type="doc">
      <dgm:prSet loTypeId="urn:microsoft.com/office/officeart/2018/5/layout/IconCircle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80B40638-5854-4ACB-81E6-D74D79810375}">
      <dgm:prSet/>
      <dgm:spPr/>
      <dgm:t>
        <a:bodyPr/>
        <a:lstStyle/>
        <a:p>
          <a:pPr>
            <a:defRPr cap="all"/>
          </a:pPr>
          <a:r>
            <a:rPr lang="en-US" b="1"/>
            <a:t>Boolean Operators: AND / OR / NOT</a:t>
          </a:r>
          <a:endParaRPr lang="en-US"/>
        </a:p>
      </dgm:t>
    </dgm:pt>
    <dgm:pt modelId="{ADBAF45E-7421-41E6-BADB-484516E19771}" type="parTrans" cxnId="{652FBCE9-6C55-4875-939F-440F6AF98CA6}">
      <dgm:prSet/>
      <dgm:spPr/>
      <dgm:t>
        <a:bodyPr/>
        <a:lstStyle/>
        <a:p>
          <a:endParaRPr lang="en-US"/>
        </a:p>
      </dgm:t>
    </dgm:pt>
    <dgm:pt modelId="{324F18AB-BE08-4E74-A027-A03CB591B3C2}" type="sibTrans" cxnId="{652FBCE9-6C55-4875-939F-440F6AF98CA6}">
      <dgm:prSet/>
      <dgm:spPr/>
      <dgm:t>
        <a:bodyPr/>
        <a:lstStyle/>
        <a:p>
          <a:endParaRPr lang="en-US"/>
        </a:p>
      </dgm:t>
    </dgm:pt>
    <dgm:pt modelId="{FA3256D0-ABCF-4FC5-A252-981FF6DE93D5}">
      <dgm:prSet/>
      <dgm:spPr/>
      <dgm:t>
        <a:bodyPr/>
        <a:lstStyle/>
        <a:p>
          <a:pPr>
            <a:defRPr cap="all"/>
          </a:pPr>
          <a:r>
            <a:rPr lang="en-US" b="1"/>
            <a:t>Quotation marks → “exact phrase”</a:t>
          </a:r>
          <a:endParaRPr lang="en-US"/>
        </a:p>
      </dgm:t>
    </dgm:pt>
    <dgm:pt modelId="{C3FCC19A-5BBE-4F26-8A0A-3BE3CC05DF51}" type="parTrans" cxnId="{B7A1CB31-7483-44AF-8635-3F5CAD118494}">
      <dgm:prSet/>
      <dgm:spPr/>
      <dgm:t>
        <a:bodyPr/>
        <a:lstStyle/>
        <a:p>
          <a:endParaRPr lang="en-US"/>
        </a:p>
      </dgm:t>
    </dgm:pt>
    <dgm:pt modelId="{4E892831-ADD1-4785-8FA0-09C79F6BAD09}" type="sibTrans" cxnId="{B7A1CB31-7483-44AF-8635-3F5CAD118494}">
      <dgm:prSet/>
      <dgm:spPr/>
      <dgm:t>
        <a:bodyPr/>
        <a:lstStyle/>
        <a:p>
          <a:endParaRPr lang="en-US"/>
        </a:p>
      </dgm:t>
    </dgm:pt>
    <dgm:pt modelId="{AE68C948-5377-48B7-A351-E97FF27F02A1}">
      <dgm:prSet/>
      <dgm:spPr/>
      <dgm:t>
        <a:bodyPr/>
        <a:lstStyle/>
        <a:p>
          <a:pPr>
            <a:defRPr cap="all"/>
          </a:pPr>
          <a:r>
            <a:rPr lang="en-US" b="1"/>
            <a:t>Truncation: educat* = education, educating, educator</a:t>
          </a:r>
          <a:endParaRPr lang="en-US"/>
        </a:p>
      </dgm:t>
    </dgm:pt>
    <dgm:pt modelId="{0E5F873F-4C7D-4C15-A024-6AAA2764090F}" type="parTrans" cxnId="{F35F36AF-E1E3-461C-AD2C-25B39DF58FA9}">
      <dgm:prSet/>
      <dgm:spPr/>
      <dgm:t>
        <a:bodyPr/>
        <a:lstStyle/>
        <a:p>
          <a:endParaRPr lang="en-US"/>
        </a:p>
      </dgm:t>
    </dgm:pt>
    <dgm:pt modelId="{BB46EEF8-6374-4F73-BB94-4AED2EA2FA1D}" type="sibTrans" cxnId="{F35F36AF-E1E3-461C-AD2C-25B39DF58FA9}">
      <dgm:prSet/>
      <dgm:spPr/>
      <dgm:t>
        <a:bodyPr/>
        <a:lstStyle/>
        <a:p>
          <a:endParaRPr lang="en-US"/>
        </a:p>
      </dgm:t>
    </dgm:pt>
    <dgm:pt modelId="{2A741E8C-0682-4D6D-B620-3316CB956DCF}">
      <dgm:prSet/>
      <dgm:spPr/>
      <dgm:t>
        <a:bodyPr/>
        <a:lstStyle/>
        <a:p>
          <a:pPr>
            <a:defRPr cap="all"/>
          </a:pPr>
          <a:r>
            <a:rPr lang="en-US" b="1"/>
            <a:t>Subject terms / thesaurus browsing</a:t>
          </a:r>
          <a:endParaRPr lang="en-US"/>
        </a:p>
      </dgm:t>
    </dgm:pt>
    <dgm:pt modelId="{7CD4DCC6-1058-4BD4-9E62-D73F2331C66A}" type="parTrans" cxnId="{75054937-ACCE-4988-B167-434892B47F4E}">
      <dgm:prSet/>
      <dgm:spPr/>
      <dgm:t>
        <a:bodyPr/>
        <a:lstStyle/>
        <a:p>
          <a:endParaRPr lang="en-US"/>
        </a:p>
      </dgm:t>
    </dgm:pt>
    <dgm:pt modelId="{05D2E40D-1734-4981-A22B-98F25D7208D5}" type="sibTrans" cxnId="{75054937-ACCE-4988-B167-434892B47F4E}">
      <dgm:prSet/>
      <dgm:spPr/>
      <dgm:t>
        <a:bodyPr/>
        <a:lstStyle/>
        <a:p>
          <a:endParaRPr lang="en-US"/>
        </a:p>
      </dgm:t>
    </dgm:pt>
    <dgm:pt modelId="{81007888-F580-450F-9E2F-39225265C0AE}" type="pres">
      <dgm:prSet presAssocID="{FEEA449B-3EBF-4751-8EE8-43550F69EACF}" presName="root" presStyleCnt="0">
        <dgm:presLayoutVars>
          <dgm:dir/>
          <dgm:resizeHandles val="exact"/>
        </dgm:presLayoutVars>
      </dgm:prSet>
      <dgm:spPr/>
    </dgm:pt>
    <dgm:pt modelId="{1B9692F7-50D8-4939-BA60-73E11F423D02}" type="pres">
      <dgm:prSet presAssocID="{80B40638-5854-4ACB-81E6-D74D79810375}" presName="compNode" presStyleCnt="0"/>
      <dgm:spPr/>
    </dgm:pt>
    <dgm:pt modelId="{C1E031FC-861F-4148-A910-19DF084347D3}" type="pres">
      <dgm:prSet presAssocID="{80B40638-5854-4ACB-81E6-D74D79810375}" presName="iconBgRect" presStyleLbl="bgShp" presStyleIdx="0" presStyleCnt="4"/>
      <dgm:spPr/>
    </dgm:pt>
    <dgm:pt modelId="{B52B7FBB-1A83-43CD-A5B6-AE13DB839DFF}" type="pres">
      <dgm:prSet presAssocID="{80B40638-5854-4ACB-81E6-D74D7981037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bidden"/>
        </a:ext>
      </dgm:extLst>
    </dgm:pt>
    <dgm:pt modelId="{873D5234-3617-48CD-9C5F-A5CAFB36705F}" type="pres">
      <dgm:prSet presAssocID="{80B40638-5854-4ACB-81E6-D74D79810375}" presName="spaceRect" presStyleCnt="0"/>
      <dgm:spPr/>
    </dgm:pt>
    <dgm:pt modelId="{797C5C1B-7141-4A07-BA12-9673699DA2B0}" type="pres">
      <dgm:prSet presAssocID="{80B40638-5854-4ACB-81E6-D74D79810375}" presName="textRect" presStyleLbl="revTx" presStyleIdx="0" presStyleCnt="4">
        <dgm:presLayoutVars>
          <dgm:chMax val="1"/>
          <dgm:chPref val="1"/>
        </dgm:presLayoutVars>
      </dgm:prSet>
      <dgm:spPr/>
    </dgm:pt>
    <dgm:pt modelId="{09B0482F-B048-41AF-9B1A-AB192224E1B7}" type="pres">
      <dgm:prSet presAssocID="{324F18AB-BE08-4E74-A027-A03CB591B3C2}" presName="sibTrans" presStyleCnt="0"/>
      <dgm:spPr/>
    </dgm:pt>
    <dgm:pt modelId="{E3EDD41D-0598-4B9B-9E83-CF0373C3C355}" type="pres">
      <dgm:prSet presAssocID="{FA3256D0-ABCF-4FC5-A252-981FF6DE93D5}" presName="compNode" presStyleCnt="0"/>
      <dgm:spPr/>
    </dgm:pt>
    <dgm:pt modelId="{F238D555-E5AA-4902-B086-3A6D42B21DE2}" type="pres">
      <dgm:prSet presAssocID="{FA3256D0-ABCF-4FC5-A252-981FF6DE93D5}" presName="iconBgRect" presStyleLbl="bgShp" presStyleIdx="1" presStyleCnt="4"/>
      <dgm:spPr/>
    </dgm:pt>
    <dgm:pt modelId="{CAC24987-F231-455A-82A8-40F50BDC6D7A}" type="pres">
      <dgm:prSet presAssocID="{FA3256D0-ABCF-4FC5-A252-981FF6DE93D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Quotation Mark"/>
        </a:ext>
      </dgm:extLst>
    </dgm:pt>
    <dgm:pt modelId="{9121E5A7-6CAE-4E68-B05A-0641B3141F2C}" type="pres">
      <dgm:prSet presAssocID="{FA3256D0-ABCF-4FC5-A252-981FF6DE93D5}" presName="spaceRect" presStyleCnt="0"/>
      <dgm:spPr/>
    </dgm:pt>
    <dgm:pt modelId="{8EC184B5-B1B8-4993-9A1D-11FC195555F2}" type="pres">
      <dgm:prSet presAssocID="{FA3256D0-ABCF-4FC5-A252-981FF6DE93D5}" presName="textRect" presStyleLbl="revTx" presStyleIdx="1" presStyleCnt="4">
        <dgm:presLayoutVars>
          <dgm:chMax val="1"/>
          <dgm:chPref val="1"/>
        </dgm:presLayoutVars>
      </dgm:prSet>
      <dgm:spPr/>
    </dgm:pt>
    <dgm:pt modelId="{832184C7-39A1-4E96-978E-084EA6A1D577}" type="pres">
      <dgm:prSet presAssocID="{4E892831-ADD1-4785-8FA0-09C79F6BAD09}" presName="sibTrans" presStyleCnt="0"/>
      <dgm:spPr/>
    </dgm:pt>
    <dgm:pt modelId="{3CDB63EF-B4F6-4EA1-A7E6-4B0DC3142B8D}" type="pres">
      <dgm:prSet presAssocID="{AE68C948-5377-48B7-A351-E97FF27F02A1}" presName="compNode" presStyleCnt="0"/>
      <dgm:spPr/>
    </dgm:pt>
    <dgm:pt modelId="{2D7CCE2A-A559-4862-8488-50435B1F1948}" type="pres">
      <dgm:prSet presAssocID="{AE68C948-5377-48B7-A351-E97FF27F02A1}" presName="iconBgRect" presStyleLbl="bgShp" presStyleIdx="2" presStyleCnt="4"/>
      <dgm:spPr/>
    </dgm:pt>
    <dgm:pt modelId="{9FD6C83E-A103-4FCC-AC68-46CAA1EA6FB8}" type="pres">
      <dgm:prSet presAssocID="{AE68C948-5377-48B7-A351-E97FF27F02A1}"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ar with solid fill"/>
        </a:ext>
      </dgm:extLst>
    </dgm:pt>
    <dgm:pt modelId="{8A6D3BD1-791F-4538-B6B6-CFBC88CA9EAB}" type="pres">
      <dgm:prSet presAssocID="{AE68C948-5377-48B7-A351-E97FF27F02A1}" presName="spaceRect" presStyleCnt="0"/>
      <dgm:spPr/>
    </dgm:pt>
    <dgm:pt modelId="{2B76D6C7-285C-4984-920E-FC685F0ECF09}" type="pres">
      <dgm:prSet presAssocID="{AE68C948-5377-48B7-A351-E97FF27F02A1}" presName="textRect" presStyleLbl="revTx" presStyleIdx="2" presStyleCnt="4">
        <dgm:presLayoutVars>
          <dgm:chMax val="1"/>
          <dgm:chPref val="1"/>
        </dgm:presLayoutVars>
      </dgm:prSet>
      <dgm:spPr/>
    </dgm:pt>
    <dgm:pt modelId="{C4A22932-0B1E-4E11-8EA2-6DA267900FFA}" type="pres">
      <dgm:prSet presAssocID="{BB46EEF8-6374-4F73-BB94-4AED2EA2FA1D}" presName="sibTrans" presStyleCnt="0"/>
      <dgm:spPr/>
    </dgm:pt>
    <dgm:pt modelId="{3A6D4695-D030-467B-B0FD-5C09140BED30}" type="pres">
      <dgm:prSet presAssocID="{2A741E8C-0682-4D6D-B620-3316CB956DCF}" presName="compNode" presStyleCnt="0"/>
      <dgm:spPr/>
    </dgm:pt>
    <dgm:pt modelId="{B82B6D1B-FF7A-449F-B1D8-5D6D605E48E6}" type="pres">
      <dgm:prSet presAssocID="{2A741E8C-0682-4D6D-B620-3316CB956DCF}" presName="iconBgRect" presStyleLbl="bgShp" presStyleIdx="3" presStyleCnt="4"/>
      <dgm:spPr/>
    </dgm:pt>
    <dgm:pt modelId="{3A4889CA-36AF-4C82-946E-2BA47EE3388B}" type="pres">
      <dgm:prSet presAssocID="{2A741E8C-0682-4D6D-B620-3316CB956DCF}"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inosaur Head Skeleton with solid fill"/>
        </a:ext>
      </dgm:extLst>
    </dgm:pt>
    <dgm:pt modelId="{7625C6FD-E1CD-4BF5-9BC2-8F7D506BCA47}" type="pres">
      <dgm:prSet presAssocID="{2A741E8C-0682-4D6D-B620-3316CB956DCF}" presName="spaceRect" presStyleCnt="0"/>
      <dgm:spPr/>
    </dgm:pt>
    <dgm:pt modelId="{682E951F-FB53-4930-B3F1-FFA7B33255E2}" type="pres">
      <dgm:prSet presAssocID="{2A741E8C-0682-4D6D-B620-3316CB956DCF}" presName="textRect" presStyleLbl="revTx" presStyleIdx="3" presStyleCnt="4">
        <dgm:presLayoutVars>
          <dgm:chMax val="1"/>
          <dgm:chPref val="1"/>
        </dgm:presLayoutVars>
      </dgm:prSet>
      <dgm:spPr/>
    </dgm:pt>
  </dgm:ptLst>
  <dgm:cxnLst>
    <dgm:cxn modelId="{B7A1CB31-7483-44AF-8635-3F5CAD118494}" srcId="{FEEA449B-3EBF-4751-8EE8-43550F69EACF}" destId="{FA3256D0-ABCF-4FC5-A252-981FF6DE93D5}" srcOrd="1" destOrd="0" parTransId="{C3FCC19A-5BBE-4F26-8A0A-3BE3CC05DF51}" sibTransId="{4E892831-ADD1-4785-8FA0-09C79F6BAD09}"/>
    <dgm:cxn modelId="{75054937-ACCE-4988-B167-434892B47F4E}" srcId="{FEEA449B-3EBF-4751-8EE8-43550F69EACF}" destId="{2A741E8C-0682-4D6D-B620-3316CB956DCF}" srcOrd="3" destOrd="0" parTransId="{7CD4DCC6-1058-4BD4-9E62-D73F2331C66A}" sibTransId="{05D2E40D-1734-4981-A22B-98F25D7208D5}"/>
    <dgm:cxn modelId="{4BEDA168-7C06-4583-B993-814E7486BCC1}" type="presOf" srcId="{FEEA449B-3EBF-4751-8EE8-43550F69EACF}" destId="{81007888-F580-450F-9E2F-39225265C0AE}" srcOrd="0" destOrd="0" presId="urn:microsoft.com/office/officeart/2018/5/layout/IconCircleLabelList"/>
    <dgm:cxn modelId="{0A6BC97B-3E60-49E6-846E-A58A5B5CFC6C}" type="presOf" srcId="{2A741E8C-0682-4D6D-B620-3316CB956DCF}" destId="{682E951F-FB53-4930-B3F1-FFA7B33255E2}" srcOrd="0" destOrd="0" presId="urn:microsoft.com/office/officeart/2018/5/layout/IconCircleLabelList"/>
    <dgm:cxn modelId="{F35F36AF-E1E3-461C-AD2C-25B39DF58FA9}" srcId="{FEEA449B-3EBF-4751-8EE8-43550F69EACF}" destId="{AE68C948-5377-48B7-A351-E97FF27F02A1}" srcOrd="2" destOrd="0" parTransId="{0E5F873F-4C7D-4C15-A024-6AAA2764090F}" sibTransId="{BB46EEF8-6374-4F73-BB94-4AED2EA2FA1D}"/>
    <dgm:cxn modelId="{21B100D0-F3D5-4746-AE58-134594E19736}" type="presOf" srcId="{80B40638-5854-4ACB-81E6-D74D79810375}" destId="{797C5C1B-7141-4A07-BA12-9673699DA2B0}" srcOrd="0" destOrd="0" presId="urn:microsoft.com/office/officeart/2018/5/layout/IconCircleLabelList"/>
    <dgm:cxn modelId="{C74092E8-EBDC-4CCF-87D4-D5178763604A}" type="presOf" srcId="{AE68C948-5377-48B7-A351-E97FF27F02A1}" destId="{2B76D6C7-285C-4984-920E-FC685F0ECF09}" srcOrd="0" destOrd="0" presId="urn:microsoft.com/office/officeart/2018/5/layout/IconCircleLabelList"/>
    <dgm:cxn modelId="{652FBCE9-6C55-4875-939F-440F6AF98CA6}" srcId="{FEEA449B-3EBF-4751-8EE8-43550F69EACF}" destId="{80B40638-5854-4ACB-81E6-D74D79810375}" srcOrd="0" destOrd="0" parTransId="{ADBAF45E-7421-41E6-BADB-484516E19771}" sibTransId="{324F18AB-BE08-4E74-A027-A03CB591B3C2}"/>
    <dgm:cxn modelId="{54F368F6-3B35-4EFB-9EB4-92B23ADC9E9D}" type="presOf" srcId="{FA3256D0-ABCF-4FC5-A252-981FF6DE93D5}" destId="{8EC184B5-B1B8-4993-9A1D-11FC195555F2}" srcOrd="0" destOrd="0" presId="urn:microsoft.com/office/officeart/2018/5/layout/IconCircleLabelList"/>
    <dgm:cxn modelId="{9EC2BD86-88D2-4AF6-975B-8F02FB1F605C}" type="presParOf" srcId="{81007888-F580-450F-9E2F-39225265C0AE}" destId="{1B9692F7-50D8-4939-BA60-73E11F423D02}" srcOrd="0" destOrd="0" presId="urn:microsoft.com/office/officeart/2018/5/layout/IconCircleLabelList"/>
    <dgm:cxn modelId="{16868E90-6FFD-4B58-893E-C355C1E52111}" type="presParOf" srcId="{1B9692F7-50D8-4939-BA60-73E11F423D02}" destId="{C1E031FC-861F-4148-A910-19DF084347D3}" srcOrd="0" destOrd="0" presId="urn:microsoft.com/office/officeart/2018/5/layout/IconCircleLabelList"/>
    <dgm:cxn modelId="{3AA20DC1-FF05-4327-8FE9-9F793D7ED895}" type="presParOf" srcId="{1B9692F7-50D8-4939-BA60-73E11F423D02}" destId="{B52B7FBB-1A83-43CD-A5B6-AE13DB839DFF}" srcOrd="1" destOrd="0" presId="urn:microsoft.com/office/officeart/2018/5/layout/IconCircleLabelList"/>
    <dgm:cxn modelId="{0C6283E0-FDCA-41AB-B4E1-621581B5F57D}" type="presParOf" srcId="{1B9692F7-50D8-4939-BA60-73E11F423D02}" destId="{873D5234-3617-48CD-9C5F-A5CAFB36705F}" srcOrd="2" destOrd="0" presId="urn:microsoft.com/office/officeart/2018/5/layout/IconCircleLabelList"/>
    <dgm:cxn modelId="{A404AC87-2A3D-4560-835F-5C52FA8B1CDC}" type="presParOf" srcId="{1B9692F7-50D8-4939-BA60-73E11F423D02}" destId="{797C5C1B-7141-4A07-BA12-9673699DA2B0}" srcOrd="3" destOrd="0" presId="urn:microsoft.com/office/officeart/2018/5/layout/IconCircleLabelList"/>
    <dgm:cxn modelId="{C27DDB9A-4B31-48A6-8056-386E39B2605D}" type="presParOf" srcId="{81007888-F580-450F-9E2F-39225265C0AE}" destId="{09B0482F-B048-41AF-9B1A-AB192224E1B7}" srcOrd="1" destOrd="0" presId="urn:microsoft.com/office/officeart/2018/5/layout/IconCircleLabelList"/>
    <dgm:cxn modelId="{F009ABF7-D17B-4057-AE56-BD9DEA336D9B}" type="presParOf" srcId="{81007888-F580-450F-9E2F-39225265C0AE}" destId="{E3EDD41D-0598-4B9B-9E83-CF0373C3C355}" srcOrd="2" destOrd="0" presId="urn:microsoft.com/office/officeart/2018/5/layout/IconCircleLabelList"/>
    <dgm:cxn modelId="{1DA5251E-219E-43F8-B962-8DE77DA0EA24}" type="presParOf" srcId="{E3EDD41D-0598-4B9B-9E83-CF0373C3C355}" destId="{F238D555-E5AA-4902-B086-3A6D42B21DE2}" srcOrd="0" destOrd="0" presId="urn:microsoft.com/office/officeart/2018/5/layout/IconCircleLabelList"/>
    <dgm:cxn modelId="{8AA34E4A-6A35-4FC4-87A3-3BFEFE4AB07A}" type="presParOf" srcId="{E3EDD41D-0598-4B9B-9E83-CF0373C3C355}" destId="{CAC24987-F231-455A-82A8-40F50BDC6D7A}" srcOrd="1" destOrd="0" presId="urn:microsoft.com/office/officeart/2018/5/layout/IconCircleLabelList"/>
    <dgm:cxn modelId="{FD9D43E8-CBE2-423E-8E60-0D28125CF674}" type="presParOf" srcId="{E3EDD41D-0598-4B9B-9E83-CF0373C3C355}" destId="{9121E5A7-6CAE-4E68-B05A-0641B3141F2C}" srcOrd="2" destOrd="0" presId="urn:microsoft.com/office/officeart/2018/5/layout/IconCircleLabelList"/>
    <dgm:cxn modelId="{B8A637F5-C0A9-468F-8C0D-A792B97369A5}" type="presParOf" srcId="{E3EDD41D-0598-4B9B-9E83-CF0373C3C355}" destId="{8EC184B5-B1B8-4993-9A1D-11FC195555F2}" srcOrd="3" destOrd="0" presId="urn:microsoft.com/office/officeart/2018/5/layout/IconCircleLabelList"/>
    <dgm:cxn modelId="{3CEB642F-CE10-4128-91F2-2D0B7B650A53}" type="presParOf" srcId="{81007888-F580-450F-9E2F-39225265C0AE}" destId="{832184C7-39A1-4E96-978E-084EA6A1D577}" srcOrd="3" destOrd="0" presId="urn:microsoft.com/office/officeart/2018/5/layout/IconCircleLabelList"/>
    <dgm:cxn modelId="{9B410383-3F84-4E37-8A63-EF69E3A79B32}" type="presParOf" srcId="{81007888-F580-450F-9E2F-39225265C0AE}" destId="{3CDB63EF-B4F6-4EA1-A7E6-4B0DC3142B8D}" srcOrd="4" destOrd="0" presId="urn:microsoft.com/office/officeart/2018/5/layout/IconCircleLabelList"/>
    <dgm:cxn modelId="{05514A68-742C-4928-9C3A-5334752D5BEB}" type="presParOf" srcId="{3CDB63EF-B4F6-4EA1-A7E6-4B0DC3142B8D}" destId="{2D7CCE2A-A559-4862-8488-50435B1F1948}" srcOrd="0" destOrd="0" presId="urn:microsoft.com/office/officeart/2018/5/layout/IconCircleLabelList"/>
    <dgm:cxn modelId="{BCF0FD81-7992-4AEC-AE37-5706C528FDCD}" type="presParOf" srcId="{3CDB63EF-B4F6-4EA1-A7E6-4B0DC3142B8D}" destId="{9FD6C83E-A103-4FCC-AC68-46CAA1EA6FB8}" srcOrd="1" destOrd="0" presId="urn:microsoft.com/office/officeart/2018/5/layout/IconCircleLabelList"/>
    <dgm:cxn modelId="{B3BE9E90-01C2-4773-9A63-1887DB25F5AF}" type="presParOf" srcId="{3CDB63EF-B4F6-4EA1-A7E6-4B0DC3142B8D}" destId="{8A6D3BD1-791F-4538-B6B6-CFBC88CA9EAB}" srcOrd="2" destOrd="0" presId="urn:microsoft.com/office/officeart/2018/5/layout/IconCircleLabelList"/>
    <dgm:cxn modelId="{327DA1B9-7EFB-4F45-9653-16F2F337BCEB}" type="presParOf" srcId="{3CDB63EF-B4F6-4EA1-A7E6-4B0DC3142B8D}" destId="{2B76D6C7-285C-4984-920E-FC685F0ECF09}" srcOrd="3" destOrd="0" presId="urn:microsoft.com/office/officeart/2018/5/layout/IconCircleLabelList"/>
    <dgm:cxn modelId="{DEAFD86D-1017-4A03-98EB-22D897F8758E}" type="presParOf" srcId="{81007888-F580-450F-9E2F-39225265C0AE}" destId="{C4A22932-0B1E-4E11-8EA2-6DA267900FFA}" srcOrd="5" destOrd="0" presId="urn:microsoft.com/office/officeart/2018/5/layout/IconCircleLabelList"/>
    <dgm:cxn modelId="{DA5941AC-9467-4BED-BB8B-6E2B68F4CDD2}" type="presParOf" srcId="{81007888-F580-450F-9E2F-39225265C0AE}" destId="{3A6D4695-D030-467B-B0FD-5C09140BED30}" srcOrd="6" destOrd="0" presId="urn:microsoft.com/office/officeart/2018/5/layout/IconCircleLabelList"/>
    <dgm:cxn modelId="{868DBA56-8B2C-4604-89F2-0F42C17249DD}" type="presParOf" srcId="{3A6D4695-D030-467B-B0FD-5C09140BED30}" destId="{B82B6D1B-FF7A-449F-B1D8-5D6D605E48E6}" srcOrd="0" destOrd="0" presId="urn:microsoft.com/office/officeart/2018/5/layout/IconCircleLabelList"/>
    <dgm:cxn modelId="{6FDD188A-32A3-4CB9-85D1-4572FDA1FBC0}" type="presParOf" srcId="{3A6D4695-D030-467B-B0FD-5C09140BED30}" destId="{3A4889CA-36AF-4C82-946E-2BA47EE3388B}" srcOrd="1" destOrd="0" presId="urn:microsoft.com/office/officeart/2018/5/layout/IconCircleLabelList"/>
    <dgm:cxn modelId="{BAE9D1A6-B674-4FD0-A53A-AAD155114A92}" type="presParOf" srcId="{3A6D4695-D030-467B-B0FD-5C09140BED30}" destId="{7625C6FD-E1CD-4BF5-9BC2-8F7D506BCA47}" srcOrd="2" destOrd="0" presId="urn:microsoft.com/office/officeart/2018/5/layout/IconCircleLabelList"/>
    <dgm:cxn modelId="{DFE4E249-B94D-4CB0-8CB6-2C7CC11FDF09}" type="presParOf" srcId="{3A6D4695-D030-467B-B0FD-5C09140BED30}" destId="{682E951F-FB53-4930-B3F1-FFA7B33255E2}"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8EDD99-8ED7-42E0-A598-88FFA9F3602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1471E6E-56BE-4E67-9F1B-386B6DCD90A3}">
      <dgm:prSet/>
      <dgm:spPr/>
      <dgm:t>
        <a:bodyPr/>
        <a:lstStyle/>
        <a:p>
          <a:r>
            <a:rPr lang="en-US"/>
            <a:t>Search</a:t>
          </a:r>
        </a:p>
      </dgm:t>
    </dgm:pt>
    <dgm:pt modelId="{B7F08DBB-E6C3-458A-8E21-FB1A4137C81E}" type="parTrans" cxnId="{B4D647A1-F596-470A-A6B7-0A642BA1EE14}">
      <dgm:prSet/>
      <dgm:spPr/>
      <dgm:t>
        <a:bodyPr/>
        <a:lstStyle/>
        <a:p>
          <a:endParaRPr lang="en-US"/>
        </a:p>
      </dgm:t>
    </dgm:pt>
    <dgm:pt modelId="{069F84FA-8E4A-4D34-8B99-375A7334D0C6}" type="sibTrans" cxnId="{B4D647A1-F596-470A-A6B7-0A642BA1EE14}">
      <dgm:prSet/>
      <dgm:spPr/>
      <dgm:t>
        <a:bodyPr/>
        <a:lstStyle/>
        <a:p>
          <a:endParaRPr lang="en-US"/>
        </a:p>
      </dgm:t>
    </dgm:pt>
    <dgm:pt modelId="{56DD4914-D8F2-49BC-A5BC-3E0C0C402724}">
      <dgm:prSet/>
      <dgm:spPr/>
      <dgm:t>
        <a:bodyPr/>
        <a:lstStyle/>
        <a:p>
          <a:r>
            <a:rPr lang="en-US"/>
            <a:t>Search for Nursing and Social Media</a:t>
          </a:r>
        </a:p>
      </dgm:t>
    </dgm:pt>
    <dgm:pt modelId="{25B60FF0-C426-4C59-A6C4-7BF094829A17}" type="parTrans" cxnId="{099A671C-B440-4094-BEB7-B1FB818A5BD6}">
      <dgm:prSet/>
      <dgm:spPr/>
      <dgm:t>
        <a:bodyPr/>
        <a:lstStyle/>
        <a:p>
          <a:endParaRPr lang="en-US"/>
        </a:p>
      </dgm:t>
    </dgm:pt>
    <dgm:pt modelId="{27E777AF-535A-452B-8897-6B409CC83536}" type="sibTrans" cxnId="{099A671C-B440-4094-BEB7-B1FB818A5BD6}">
      <dgm:prSet/>
      <dgm:spPr/>
      <dgm:t>
        <a:bodyPr/>
        <a:lstStyle/>
        <a:p>
          <a:endParaRPr lang="en-US"/>
        </a:p>
      </dgm:t>
    </dgm:pt>
    <dgm:pt modelId="{43480B7B-D385-46D0-9D3C-664B22EF1DF6}">
      <dgm:prSet/>
      <dgm:spPr/>
      <dgm:t>
        <a:bodyPr/>
        <a:lstStyle/>
        <a:p>
          <a:r>
            <a:rPr lang="en-US"/>
            <a:t>Try</a:t>
          </a:r>
        </a:p>
      </dgm:t>
    </dgm:pt>
    <dgm:pt modelId="{0B00F197-8DC7-4937-A7E4-F47E7157CB6E}" type="parTrans" cxnId="{80633512-88E0-46C9-89A8-ED384973E233}">
      <dgm:prSet/>
      <dgm:spPr/>
      <dgm:t>
        <a:bodyPr/>
        <a:lstStyle/>
        <a:p>
          <a:endParaRPr lang="en-US"/>
        </a:p>
      </dgm:t>
    </dgm:pt>
    <dgm:pt modelId="{A8F2372F-A107-4DD7-935A-FD9005538381}" type="sibTrans" cxnId="{80633512-88E0-46C9-89A8-ED384973E233}">
      <dgm:prSet/>
      <dgm:spPr/>
      <dgm:t>
        <a:bodyPr/>
        <a:lstStyle/>
        <a:p>
          <a:endParaRPr lang="en-US"/>
        </a:p>
      </dgm:t>
    </dgm:pt>
    <dgm:pt modelId="{CD247919-B92C-45AB-9FE3-FB739857A91A}">
      <dgm:prSet/>
      <dgm:spPr/>
      <dgm:t>
        <a:bodyPr/>
        <a:lstStyle/>
        <a:p>
          <a:r>
            <a:rPr lang="en-US"/>
            <a:t>Try one limiter</a:t>
          </a:r>
        </a:p>
      </dgm:t>
    </dgm:pt>
    <dgm:pt modelId="{7B37993C-F57C-44B0-8E6B-2F2C62F36ACA}" type="parTrans" cxnId="{D5C7314F-C999-428B-957E-0A25A7959CE0}">
      <dgm:prSet/>
      <dgm:spPr/>
      <dgm:t>
        <a:bodyPr/>
        <a:lstStyle/>
        <a:p>
          <a:endParaRPr lang="en-US"/>
        </a:p>
      </dgm:t>
    </dgm:pt>
    <dgm:pt modelId="{52E8BFE4-8616-4FD1-B438-2F7FCDA2DD1E}" type="sibTrans" cxnId="{D5C7314F-C999-428B-957E-0A25A7959CE0}">
      <dgm:prSet/>
      <dgm:spPr/>
      <dgm:t>
        <a:bodyPr/>
        <a:lstStyle/>
        <a:p>
          <a:endParaRPr lang="en-US"/>
        </a:p>
      </dgm:t>
    </dgm:pt>
    <dgm:pt modelId="{281CB79A-6775-4906-BB0E-6D769216E88F}">
      <dgm:prSet/>
      <dgm:spPr/>
      <dgm:t>
        <a:bodyPr/>
        <a:lstStyle/>
        <a:p>
          <a:r>
            <a:rPr lang="en-US" dirty="0"/>
            <a:t>Use</a:t>
          </a:r>
        </a:p>
      </dgm:t>
    </dgm:pt>
    <dgm:pt modelId="{7939723C-8AD2-4448-AF7A-6DD4CAE2A5C4}" type="parTrans" cxnId="{E048E5D6-1301-4F73-ADF2-01A558E4949D}">
      <dgm:prSet/>
      <dgm:spPr/>
      <dgm:t>
        <a:bodyPr/>
        <a:lstStyle/>
        <a:p>
          <a:endParaRPr lang="en-US"/>
        </a:p>
      </dgm:t>
    </dgm:pt>
    <dgm:pt modelId="{B50A5A70-8FF4-4E7D-9E39-28718F3BAC62}" type="sibTrans" cxnId="{E048E5D6-1301-4F73-ADF2-01A558E4949D}">
      <dgm:prSet/>
      <dgm:spPr/>
      <dgm:t>
        <a:bodyPr/>
        <a:lstStyle/>
        <a:p>
          <a:endParaRPr lang="en-US"/>
        </a:p>
      </dgm:t>
    </dgm:pt>
    <dgm:pt modelId="{451737C0-68CF-4799-B125-13DE3DDA9325}">
      <dgm:prSet/>
      <dgm:spPr/>
      <dgm:t>
        <a:bodyPr/>
        <a:lstStyle/>
        <a:p>
          <a:r>
            <a:rPr lang="en-US" dirty="0"/>
            <a:t>Use one Boolean operator</a:t>
          </a:r>
        </a:p>
      </dgm:t>
    </dgm:pt>
    <dgm:pt modelId="{DAC22C52-6C7E-4857-9832-52A42F9804D5}" type="parTrans" cxnId="{BE9E779D-3D7A-4955-A685-E990C0FB6726}">
      <dgm:prSet/>
      <dgm:spPr/>
      <dgm:t>
        <a:bodyPr/>
        <a:lstStyle/>
        <a:p>
          <a:endParaRPr lang="en-US"/>
        </a:p>
      </dgm:t>
    </dgm:pt>
    <dgm:pt modelId="{D38DAAF3-616D-42F6-8AEF-0B5A53568614}" type="sibTrans" cxnId="{BE9E779D-3D7A-4955-A685-E990C0FB6726}">
      <dgm:prSet/>
      <dgm:spPr/>
      <dgm:t>
        <a:bodyPr/>
        <a:lstStyle/>
        <a:p>
          <a:endParaRPr lang="en-US"/>
        </a:p>
      </dgm:t>
    </dgm:pt>
    <dgm:pt modelId="{355E018B-D5CE-491E-8DFA-E63B768B7EEE}">
      <dgm:prSet/>
      <dgm:spPr/>
      <dgm:t>
        <a:bodyPr/>
        <a:lstStyle/>
        <a:p>
          <a:r>
            <a:rPr lang="en-US"/>
            <a:t>Find</a:t>
          </a:r>
        </a:p>
      </dgm:t>
    </dgm:pt>
    <dgm:pt modelId="{6A228339-1DEE-4819-A0F5-0C005AD2D8B5}" type="parTrans" cxnId="{CE17CBE5-E216-40A7-A985-78A35DEA2F03}">
      <dgm:prSet/>
      <dgm:spPr/>
      <dgm:t>
        <a:bodyPr/>
        <a:lstStyle/>
        <a:p>
          <a:endParaRPr lang="en-US"/>
        </a:p>
      </dgm:t>
    </dgm:pt>
    <dgm:pt modelId="{D2EDC634-0824-4AB2-9906-CEEA1634E4B0}" type="sibTrans" cxnId="{CE17CBE5-E216-40A7-A985-78A35DEA2F03}">
      <dgm:prSet/>
      <dgm:spPr/>
      <dgm:t>
        <a:bodyPr/>
        <a:lstStyle/>
        <a:p>
          <a:endParaRPr lang="en-US"/>
        </a:p>
      </dgm:t>
    </dgm:pt>
    <dgm:pt modelId="{E4D18C33-EAD5-40E0-A124-CEE67B6C0562}">
      <dgm:prSet/>
      <dgm:spPr/>
      <dgm:t>
        <a:bodyPr/>
        <a:lstStyle/>
        <a:p>
          <a:r>
            <a:rPr lang="en-US"/>
            <a:t>Find one relevant article</a:t>
          </a:r>
        </a:p>
      </dgm:t>
    </dgm:pt>
    <dgm:pt modelId="{E34B8879-94D9-4615-BFDE-B0BF7CEA51C0}" type="parTrans" cxnId="{A11FFB49-E2AD-4EBB-969B-AD2FAA94BB29}">
      <dgm:prSet/>
      <dgm:spPr/>
      <dgm:t>
        <a:bodyPr/>
        <a:lstStyle/>
        <a:p>
          <a:endParaRPr lang="en-US"/>
        </a:p>
      </dgm:t>
    </dgm:pt>
    <dgm:pt modelId="{D0941F80-A1B0-44B0-B94C-9602734C1B67}" type="sibTrans" cxnId="{A11FFB49-E2AD-4EBB-969B-AD2FAA94BB29}">
      <dgm:prSet/>
      <dgm:spPr/>
      <dgm:t>
        <a:bodyPr/>
        <a:lstStyle/>
        <a:p>
          <a:endParaRPr lang="en-US"/>
        </a:p>
      </dgm:t>
    </dgm:pt>
    <dgm:pt modelId="{9C7E1FB6-DD75-46F7-A1E7-40DF23A8C62D}" type="pres">
      <dgm:prSet presAssocID="{BE8EDD99-8ED7-42E0-A598-88FFA9F3602A}" presName="Name0" presStyleCnt="0">
        <dgm:presLayoutVars>
          <dgm:dir/>
          <dgm:animLvl val="lvl"/>
          <dgm:resizeHandles val="exact"/>
        </dgm:presLayoutVars>
      </dgm:prSet>
      <dgm:spPr/>
    </dgm:pt>
    <dgm:pt modelId="{A9D9E649-4179-4D39-9AB1-EE5E6F11AC09}" type="pres">
      <dgm:prSet presAssocID="{81471E6E-56BE-4E67-9F1B-386B6DCD90A3}" presName="linNode" presStyleCnt="0"/>
      <dgm:spPr/>
    </dgm:pt>
    <dgm:pt modelId="{E362769C-9D80-4F69-9B73-16B6CBB8504C}" type="pres">
      <dgm:prSet presAssocID="{81471E6E-56BE-4E67-9F1B-386B6DCD90A3}" presName="parentText" presStyleLbl="node1" presStyleIdx="0" presStyleCnt="4">
        <dgm:presLayoutVars>
          <dgm:chMax val="1"/>
          <dgm:bulletEnabled val="1"/>
        </dgm:presLayoutVars>
      </dgm:prSet>
      <dgm:spPr/>
    </dgm:pt>
    <dgm:pt modelId="{0B60690F-112D-431D-9A6C-24BE81CF1891}" type="pres">
      <dgm:prSet presAssocID="{81471E6E-56BE-4E67-9F1B-386B6DCD90A3}" presName="descendantText" presStyleLbl="alignAccFollowNode1" presStyleIdx="0" presStyleCnt="4">
        <dgm:presLayoutVars>
          <dgm:bulletEnabled val="1"/>
        </dgm:presLayoutVars>
      </dgm:prSet>
      <dgm:spPr/>
    </dgm:pt>
    <dgm:pt modelId="{DA8575D0-B235-486A-9E3D-2350631BCDD9}" type="pres">
      <dgm:prSet presAssocID="{069F84FA-8E4A-4D34-8B99-375A7334D0C6}" presName="sp" presStyleCnt="0"/>
      <dgm:spPr/>
    </dgm:pt>
    <dgm:pt modelId="{0F87CF1C-182B-463F-988F-CEF6B01D83DF}" type="pres">
      <dgm:prSet presAssocID="{43480B7B-D385-46D0-9D3C-664B22EF1DF6}" presName="linNode" presStyleCnt="0"/>
      <dgm:spPr/>
    </dgm:pt>
    <dgm:pt modelId="{286AB711-A630-492A-9C09-05AE943DF994}" type="pres">
      <dgm:prSet presAssocID="{43480B7B-D385-46D0-9D3C-664B22EF1DF6}" presName="parentText" presStyleLbl="node1" presStyleIdx="1" presStyleCnt="4">
        <dgm:presLayoutVars>
          <dgm:chMax val="1"/>
          <dgm:bulletEnabled val="1"/>
        </dgm:presLayoutVars>
      </dgm:prSet>
      <dgm:spPr/>
    </dgm:pt>
    <dgm:pt modelId="{D6865519-7F22-40D4-AE70-0005A74CEB36}" type="pres">
      <dgm:prSet presAssocID="{43480B7B-D385-46D0-9D3C-664B22EF1DF6}" presName="descendantText" presStyleLbl="alignAccFollowNode1" presStyleIdx="1" presStyleCnt="4">
        <dgm:presLayoutVars>
          <dgm:bulletEnabled val="1"/>
        </dgm:presLayoutVars>
      </dgm:prSet>
      <dgm:spPr/>
    </dgm:pt>
    <dgm:pt modelId="{98AF3F73-1342-4289-8679-4E3C68E0C329}" type="pres">
      <dgm:prSet presAssocID="{A8F2372F-A107-4DD7-935A-FD9005538381}" presName="sp" presStyleCnt="0"/>
      <dgm:spPr/>
    </dgm:pt>
    <dgm:pt modelId="{03D2B482-EB61-49D5-ADCF-7357C4E4E624}" type="pres">
      <dgm:prSet presAssocID="{281CB79A-6775-4906-BB0E-6D769216E88F}" presName="linNode" presStyleCnt="0"/>
      <dgm:spPr/>
    </dgm:pt>
    <dgm:pt modelId="{0BBAE3A9-FBF3-4F1D-9553-E4CAC6FEB8F0}" type="pres">
      <dgm:prSet presAssocID="{281CB79A-6775-4906-BB0E-6D769216E88F}" presName="parentText" presStyleLbl="node1" presStyleIdx="2" presStyleCnt="4">
        <dgm:presLayoutVars>
          <dgm:chMax val="1"/>
          <dgm:bulletEnabled val="1"/>
        </dgm:presLayoutVars>
      </dgm:prSet>
      <dgm:spPr/>
    </dgm:pt>
    <dgm:pt modelId="{6E540F4F-DCAE-494D-92CF-8FFC5D049932}" type="pres">
      <dgm:prSet presAssocID="{281CB79A-6775-4906-BB0E-6D769216E88F}" presName="descendantText" presStyleLbl="alignAccFollowNode1" presStyleIdx="2" presStyleCnt="4">
        <dgm:presLayoutVars>
          <dgm:bulletEnabled val="1"/>
        </dgm:presLayoutVars>
      </dgm:prSet>
      <dgm:spPr/>
    </dgm:pt>
    <dgm:pt modelId="{55C66E8F-FDCB-4662-A12D-4728710FBBD2}" type="pres">
      <dgm:prSet presAssocID="{B50A5A70-8FF4-4E7D-9E39-28718F3BAC62}" presName="sp" presStyleCnt="0"/>
      <dgm:spPr/>
    </dgm:pt>
    <dgm:pt modelId="{757F72D9-5B02-4A11-93AF-0AE21E02C690}" type="pres">
      <dgm:prSet presAssocID="{355E018B-D5CE-491E-8DFA-E63B768B7EEE}" presName="linNode" presStyleCnt="0"/>
      <dgm:spPr/>
    </dgm:pt>
    <dgm:pt modelId="{CEA723AD-8D70-4CFD-BB93-790187EA9ED1}" type="pres">
      <dgm:prSet presAssocID="{355E018B-D5CE-491E-8DFA-E63B768B7EEE}" presName="parentText" presStyleLbl="node1" presStyleIdx="3" presStyleCnt="4">
        <dgm:presLayoutVars>
          <dgm:chMax val="1"/>
          <dgm:bulletEnabled val="1"/>
        </dgm:presLayoutVars>
      </dgm:prSet>
      <dgm:spPr/>
    </dgm:pt>
    <dgm:pt modelId="{8305ABB0-72E1-41D7-A54E-8CC818016F5C}" type="pres">
      <dgm:prSet presAssocID="{355E018B-D5CE-491E-8DFA-E63B768B7EEE}" presName="descendantText" presStyleLbl="alignAccFollowNode1" presStyleIdx="3" presStyleCnt="4">
        <dgm:presLayoutVars>
          <dgm:bulletEnabled val="1"/>
        </dgm:presLayoutVars>
      </dgm:prSet>
      <dgm:spPr/>
    </dgm:pt>
  </dgm:ptLst>
  <dgm:cxnLst>
    <dgm:cxn modelId="{80633512-88E0-46C9-89A8-ED384973E233}" srcId="{BE8EDD99-8ED7-42E0-A598-88FFA9F3602A}" destId="{43480B7B-D385-46D0-9D3C-664B22EF1DF6}" srcOrd="1" destOrd="0" parTransId="{0B00F197-8DC7-4937-A7E4-F47E7157CB6E}" sibTransId="{A8F2372F-A107-4DD7-935A-FD9005538381}"/>
    <dgm:cxn modelId="{FB064117-94F2-4742-BFFD-0166600B5599}" type="presOf" srcId="{BE8EDD99-8ED7-42E0-A598-88FFA9F3602A}" destId="{9C7E1FB6-DD75-46F7-A1E7-40DF23A8C62D}" srcOrd="0" destOrd="0" presId="urn:microsoft.com/office/officeart/2005/8/layout/vList5"/>
    <dgm:cxn modelId="{CDA0D41B-717A-49BA-842A-4BCFD18C6371}" type="presOf" srcId="{56DD4914-D8F2-49BC-A5BC-3E0C0C402724}" destId="{0B60690F-112D-431D-9A6C-24BE81CF1891}" srcOrd="0" destOrd="0" presId="urn:microsoft.com/office/officeart/2005/8/layout/vList5"/>
    <dgm:cxn modelId="{099A671C-B440-4094-BEB7-B1FB818A5BD6}" srcId="{81471E6E-56BE-4E67-9F1B-386B6DCD90A3}" destId="{56DD4914-D8F2-49BC-A5BC-3E0C0C402724}" srcOrd="0" destOrd="0" parTransId="{25B60FF0-C426-4C59-A6C4-7BF094829A17}" sibTransId="{27E777AF-535A-452B-8897-6B409CC83536}"/>
    <dgm:cxn modelId="{322FD33F-3171-442B-838C-1C88E960D999}" type="presOf" srcId="{281CB79A-6775-4906-BB0E-6D769216E88F}" destId="{0BBAE3A9-FBF3-4F1D-9553-E4CAC6FEB8F0}" srcOrd="0" destOrd="0" presId="urn:microsoft.com/office/officeart/2005/8/layout/vList5"/>
    <dgm:cxn modelId="{A11FFB49-E2AD-4EBB-969B-AD2FAA94BB29}" srcId="{355E018B-D5CE-491E-8DFA-E63B768B7EEE}" destId="{E4D18C33-EAD5-40E0-A124-CEE67B6C0562}" srcOrd="0" destOrd="0" parTransId="{E34B8879-94D9-4615-BFDE-B0BF7CEA51C0}" sibTransId="{D0941F80-A1B0-44B0-B94C-9602734C1B67}"/>
    <dgm:cxn modelId="{4213AC4A-B135-4078-8544-F99B5AA57A5E}" type="presOf" srcId="{451737C0-68CF-4799-B125-13DE3DDA9325}" destId="{6E540F4F-DCAE-494D-92CF-8FFC5D049932}" srcOrd="0" destOrd="0" presId="urn:microsoft.com/office/officeart/2005/8/layout/vList5"/>
    <dgm:cxn modelId="{D5C7314F-C999-428B-957E-0A25A7959CE0}" srcId="{43480B7B-D385-46D0-9D3C-664B22EF1DF6}" destId="{CD247919-B92C-45AB-9FE3-FB739857A91A}" srcOrd="0" destOrd="0" parTransId="{7B37993C-F57C-44B0-8E6B-2F2C62F36ACA}" sibTransId="{52E8BFE4-8616-4FD1-B438-2F7FCDA2DD1E}"/>
    <dgm:cxn modelId="{DA24B558-4AFC-4C51-AC1D-CA2CDB6F1F02}" type="presOf" srcId="{81471E6E-56BE-4E67-9F1B-386B6DCD90A3}" destId="{E362769C-9D80-4F69-9B73-16B6CBB8504C}" srcOrd="0" destOrd="0" presId="urn:microsoft.com/office/officeart/2005/8/layout/vList5"/>
    <dgm:cxn modelId="{BE9E779D-3D7A-4955-A685-E990C0FB6726}" srcId="{281CB79A-6775-4906-BB0E-6D769216E88F}" destId="{451737C0-68CF-4799-B125-13DE3DDA9325}" srcOrd="0" destOrd="0" parTransId="{DAC22C52-6C7E-4857-9832-52A42F9804D5}" sibTransId="{D38DAAF3-616D-42F6-8AEF-0B5A53568614}"/>
    <dgm:cxn modelId="{B4D647A1-F596-470A-A6B7-0A642BA1EE14}" srcId="{BE8EDD99-8ED7-42E0-A598-88FFA9F3602A}" destId="{81471E6E-56BE-4E67-9F1B-386B6DCD90A3}" srcOrd="0" destOrd="0" parTransId="{B7F08DBB-E6C3-458A-8E21-FB1A4137C81E}" sibTransId="{069F84FA-8E4A-4D34-8B99-375A7334D0C6}"/>
    <dgm:cxn modelId="{6B2C24AA-C0DA-46F9-ACDC-62EEA822B897}" type="presOf" srcId="{43480B7B-D385-46D0-9D3C-664B22EF1DF6}" destId="{286AB711-A630-492A-9C09-05AE943DF994}" srcOrd="0" destOrd="0" presId="urn:microsoft.com/office/officeart/2005/8/layout/vList5"/>
    <dgm:cxn modelId="{829352B1-C449-4CC0-B5DC-6B12DAF6F2D1}" type="presOf" srcId="{E4D18C33-EAD5-40E0-A124-CEE67B6C0562}" destId="{8305ABB0-72E1-41D7-A54E-8CC818016F5C}" srcOrd="0" destOrd="0" presId="urn:microsoft.com/office/officeart/2005/8/layout/vList5"/>
    <dgm:cxn modelId="{E048E5D6-1301-4F73-ADF2-01A558E4949D}" srcId="{BE8EDD99-8ED7-42E0-A598-88FFA9F3602A}" destId="{281CB79A-6775-4906-BB0E-6D769216E88F}" srcOrd="2" destOrd="0" parTransId="{7939723C-8AD2-4448-AF7A-6DD4CAE2A5C4}" sibTransId="{B50A5A70-8FF4-4E7D-9E39-28718F3BAC62}"/>
    <dgm:cxn modelId="{6AC333E5-AE57-4F53-B184-484E94E5B412}" type="presOf" srcId="{CD247919-B92C-45AB-9FE3-FB739857A91A}" destId="{D6865519-7F22-40D4-AE70-0005A74CEB36}" srcOrd="0" destOrd="0" presId="urn:microsoft.com/office/officeart/2005/8/layout/vList5"/>
    <dgm:cxn modelId="{CE17CBE5-E216-40A7-A985-78A35DEA2F03}" srcId="{BE8EDD99-8ED7-42E0-A598-88FFA9F3602A}" destId="{355E018B-D5CE-491E-8DFA-E63B768B7EEE}" srcOrd="3" destOrd="0" parTransId="{6A228339-1DEE-4819-A0F5-0C005AD2D8B5}" sibTransId="{D2EDC634-0824-4AB2-9906-CEEA1634E4B0}"/>
    <dgm:cxn modelId="{7D9FD9ED-6E7F-4555-AA02-D1036ADB4150}" type="presOf" srcId="{355E018B-D5CE-491E-8DFA-E63B768B7EEE}" destId="{CEA723AD-8D70-4CFD-BB93-790187EA9ED1}" srcOrd="0" destOrd="0" presId="urn:microsoft.com/office/officeart/2005/8/layout/vList5"/>
    <dgm:cxn modelId="{6309C853-4E16-4029-A98F-8B99BF3367DF}" type="presParOf" srcId="{9C7E1FB6-DD75-46F7-A1E7-40DF23A8C62D}" destId="{A9D9E649-4179-4D39-9AB1-EE5E6F11AC09}" srcOrd="0" destOrd="0" presId="urn:microsoft.com/office/officeart/2005/8/layout/vList5"/>
    <dgm:cxn modelId="{937A4091-36A2-4BBD-A792-2C5AC3BA060E}" type="presParOf" srcId="{A9D9E649-4179-4D39-9AB1-EE5E6F11AC09}" destId="{E362769C-9D80-4F69-9B73-16B6CBB8504C}" srcOrd="0" destOrd="0" presId="urn:microsoft.com/office/officeart/2005/8/layout/vList5"/>
    <dgm:cxn modelId="{4CA6543D-D0A1-447C-97CC-43F36DBCDB6E}" type="presParOf" srcId="{A9D9E649-4179-4D39-9AB1-EE5E6F11AC09}" destId="{0B60690F-112D-431D-9A6C-24BE81CF1891}" srcOrd="1" destOrd="0" presId="urn:microsoft.com/office/officeart/2005/8/layout/vList5"/>
    <dgm:cxn modelId="{29308B91-EE63-4256-8EE1-DDA07B17982B}" type="presParOf" srcId="{9C7E1FB6-DD75-46F7-A1E7-40DF23A8C62D}" destId="{DA8575D0-B235-486A-9E3D-2350631BCDD9}" srcOrd="1" destOrd="0" presId="urn:microsoft.com/office/officeart/2005/8/layout/vList5"/>
    <dgm:cxn modelId="{2D8C6196-9F5F-4E6E-A031-411913421587}" type="presParOf" srcId="{9C7E1FB6-DD75-46F7-A1E7-40DF23A8C62D}" destId="{0F87CF1C-182B-463F-988F-CEF6B01D83DF}" srcOrd="2" destOrd="0" presId="urn:microsoft.com/office/officeart/2005/8/layout/vList5"/>
    <dgm:cxn modelId="{E6FFB519-1173-4CCE-B8E9-817374C0111B}" type="presParOf" srcId="{0F87CF1C-182B-463F-988F-CEF6B01D83DF}" destId="{286AB711-A630-492A-9C09-05AE943DF994}" srcOrd="0" destOrd="0" presId="urn:microsoft.com/office/officeart/2005/8/layout/vList5"/>
    <dgm:cxn modelId="{2DEAF55C-697C-4513-862A-887ED1956FD0}" type="presParOf" srcId="{0F87CF1C-182B-463F-988F-CEF6B01D83DF}" destId="{D6865519-7F22-40D4-AE70-0005A74CEB36}" srcOrd="1" destOrd="0" presId="urn:microsoft.com/office/officeart/2005/8/layout/vList5"/>
    <dgm:cxn modelId="{2CFA52E6-9F94-4B04-9DDA-F303BD68B8D6}" type="presParOf" srcId="{9C7E1FB6-DD75-46F7-A1E7-40DF23A8C62D}" destId="{98AF3F73-1342-4289-8679-4E3C68E0C329}" srcOrd="3" destOrd="0" presId="urn:microsoft.com/office/officeart/2005/8/layout/vList5"/>
    <dgm:cxn modelId="{A2E550CD-47C1-4FD7-AEA0-9882C1423860}" type="presParOf" srcId="{9C7E1FB6-DD75-46F7-A1E7-40DF23A8C62D}" destId="{03D2B482-EB61-49D5-ADCF-7357C4E4E624}" srcOrd="4" destOrd="0" presId="urn:microsoft.com/office/officeart/2005/8/layout/vList5"/>
    <dgm:cxn modelId="{E704ED93-DA66-4B16-B52F-6B25A8564095}" type="presParOf" srcId="{03D2B482-EB61-49D5-ADCF-7357C4E4E624}" destId="{0BBAE3A9-FBF3-4F1D-9553-E4CAC6FEB8F0}" srcOrd="0" destOrd="0" presId="urn:microsoft.com/office/officeart/2005/8/layout/vList5"/>
    <dgm:cxn modelId="{748D6F76-570E-4C62-A3A6-105721F84084}" type="presParOf" srcId="{03D2B482-EB61-49D5-ADCF-7357C4E4E624}" destId="{6E540F4F-DCAE-494D-92CF-8FFC5D049932}" srcOrd="1" destOrd="0" presId="urn:microsoft.com/office/officeart/2005/8/layout/vList5"/>
    <dgm:cxn modelId="{1F29E1DA-EC21-4C42-99CA-B552C1F4286E}" type="presParOf" srcId="{9C7E1FB6-DD75-46F7-A1E7-40DF23A8C62D}" destId="{55C66E8F-FDCB-4662-A12D-4728710FBBD2}" srcOrd="5" destOrd="0" presId="urn:microsoft.com/office/officeart/2005/8/layout/vList5"/>
    <dgm:cxn modelId="{D1DBC671-FB76-455A-8436-C0B7F584DCBD}" type="presParOf" srcId="{9C7E1FB6-DD75-46F7-A1E7-40DF23A8C62D}" destId="{757F72D9-5B02-4A11-93AF-0AE21E02C690}" srcOrd="6" destOrd="0" presId="urn:microsoft.com/office/officeart/2005/8/layout/vList5"/>
    <dgm:cxn modelId="{19854A2D-1455-46DE-B5F7-23BBAED1F887}" type="presParOf" srcId="{757F72D9-5B02-4A11-93AF-0AE21E02C690}" destId="{CEA723AD-8D70-4CFD-BB93-790187EA9ED1}" srcOrd="0" destOrd="0" presId="urn:microsoft.com/office/officeart/2005/8/layout/vList5"/>
    <dgm:cxn modelId="{A9C8EF5F-2D82-4E00-B3B9-00263FE34B7B}" type="presParOf" srcId="{757F72D9-5B02-4A11-93AF-0AE21E02C690}" destId="{8305ABB0-72E1-41D7-A54E-8CC818016F5C}"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C17A5F-6DB9-437F-80CA-8DA8B4C390D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261209B-BB5D-4A78-B63C-4A1DD19567B4}">
      <dgm:prSet/>
      <dgm:spPr/>
      <dgm:t>
        <a:bodyPr/>
        <a:lstStyle/>
        <a:p>
          <a:r>
            <a:rPr lang="en-US" b="1"/>
            <a:t>Your essay should:</a:t>
          </a:r>
          <a:endParaRPr lang="en-US"/>
        </a:p>
      </dgm:t>
    </dgm:pt>
    <dgm:pt modelId="{46494947-EDCC-4F82-9DF1-A1F92CD1624F}" type="parTrans" cxnId="{3168F5C3-307F-41FD-B746-B8E6464F0E95}">
      <dgm:prSet/>
      <dgm:spPr/>
      <dgm:t>
        <a:bodyPr/>
        <a:lstStyle/>
        <a:p>
          <a:endParaRPr lang="en-US"/>
        </a:p>
      </dgm:t>
    </dgm:pt>
    <dgm:pt modelId="{F78AB41B-3AAC-4044-8A6B-5DD5991157B2}" type="sibTrans" cxnId="{3168F5C3-307F-41FD-B746-B8E6464F0E95}">
      <dgm:prSet/>
      <dgm:spPr/>
      <dgm:t>
        <a:bodyPr/>
        <a:lstStyle/>
        <a:p>
          <a:endParaRPr lang="en-US"/>
        </a:p>
      </dgm:t>
    </dgm:pt>
    <dgm:pt modelId="{BC3F92EF-ECCD-4A92-84BD-777997A37BEE}">
      <dgm:prSet/>
      <dgm:spPr/>
      <dgm:t>
        <a:bodyPr/>
        <a:lstStyle/>
        <a:p>
          <a:r>
            <a:rPr lang="en-US"/>
            <a:t>Be typed</a:t>
          </a:r>
        </a:p>
      </dgm:t>
    </dgm:pt>
    <dgm:pt modelId="{9FFE871F-9869-4B67-8879-6D38DB1D909D}" type="parTrans" cxnId="{B4DFCD34-70DB-4416-BD5C-B913400553E3}">
      <dgm:prSet/>
      <dgm:spPr/>
      <dgm:t>
        <a:bodyPr/>
        <a:lstStyle/>
        <a:p>
          <a:endParaRPr lang="en-US"/>
        </a:p>
      </dgm:t>
    </dgm:pt>
    <dgm:pt modelId="{72374D66-8328-4CB3-8F94-D90EE2226C34}" type="sibTrans" cxnId="{B4DFCD34-70DB-4416-BD5C-B913400553E3}">
      <dgm:prSet/>
      <dgm:spPr/>
      <dgm:t>
        <a:bodyPr/>
        <a:lstStyle/>
        <a:p>
          <a:endParaRPr lang="en-US"/>
        </a:p>
      </dgm:t>
    </dgm:pt>
    <dgm:pt modelId="{3402CD93-6F5F-48BB-B921-EF7C987BB7F4}">
      <dgm:prSet/>
      <dgm:spPr/>
      <dgm:t>
        <a:bodyPr/>
        <a:lstStyle/>
        <a:p>
          <a:r>
            <a:rPr lang="en-US"/>
            <a:t>Be double-spaced </a:t>
          </a:r>
        </a:p>
      </dgm:t>
    </dgm:pt>
    <dgm:pt modelId="{20EF24F5-B32C-48D2-9A4E-80C8CB2F4D11}" type="parTrans" cxnId="{D5965A8E-EFA4-44AB-9210-5879B2F08ACA}">
      <dgm:prSet/>
      <dgm:spPr/>
      <dgm:t>
        <a:bodyPr/>
        <a:lstStyle/>
        <a:p>
          <a:endParaRPr lang="en-US"/>
        </a:p>
      </dgm:t>
    </dgm:pt>
    <dgm:pt modelId="{B685372F-AFBA-43AF-8ED7-7A3DE00DC3C7}" type="sibTrans" cxnId="{D5965A8E-EFA4-44AB-9210-5879B2F08ACA}">
      <dgm:prSet/>
      <dgm:spPr/>
      <dgm:t>
        <a:bodyPr/>
        <a:lstStyle/>
        <a:p>
          <a:endParaRPr lang="en-US"/>
        </a:p>
      </dgm:t>
    </dgm:pt>
    <dgm:pt modelId="{C3FDBEB7-4EDD-4D0C-8A29-6E5C5A40FF09}">
      <dgm:prSet/>
      <dgm:spPr/>
      <dgm:t>
        <a:bodyPr/>
        <a:lstStyle/>
        <a:p>
          <a:r>
            <a:rPr lang="en-US"/>
            <a:t>Have 1” margins on each side</a:t>
          </a:r>
        </a:p>
      </dgm:t>
    </dgm:pt>
    <dgm:pt modelId="{D1A4E0D1-31F4-47E0-A834-96D418FF8CB2}" type="parTrans" cxnId="{207C3F65-9EFA-4222-B2BA-41F2BDA17190}">
      <dgm:prSet/>
      <dgm:spPr/>
      <dgm:t>
        <a:bodyPr/>
        <a:lstStyle/>
        <a:p>
          <a:endParaRPr lang="en-US"/>
        </a:p>
      </dgm:t>
    </dgm:pt>
    <dgm:pt modelId="{0E471507-833F-4B4A-A1ED-6A124CDE3086}" type="sibTrans" cxnId="{207C3F65-9EFA-4222-B2BA-41F2BDA17190}">
      <dgm:prSet/>
      <dgm:spPr/>
      <dgm:t>
        <a:bodyPr/>
        <a:lstStyle/>
        <a:p>
          <a:endParaRPr lang="en-US"/>
        </a:p>
      </dgm:t>
    </dgm:pt>
    <dgm:pt modelId="{CC3D872D-8B79-413A-8719-ED65B616E4B8}">
      <dgm:prSet/>
      <dgm:spPr/>
      <dgm:t>
        <a:bodyPr/>
        <a:lstStyle/>
        <a:p>
          <a:r>
            <a:rPr lang="en-US"/>
            <a:t>A preferred font is sans serif (i.e., Times New Roman – 12- point)*</a:t>
          </a:r>
        </a:p>
      </dgm:t>
    </dgm:pt>
    <dgm:pt modelId="{3DABBF23-F1CE-4A82-9F03-38BA5E24D446}" type="parTrans" cxnId="{16A7E8AA-9526-4C65-ADC4-2E3CD78F2621}">
      <dgm:prSet/>
      <dgm:spPr/>
      <dgm:t>
        <a:bodyPr/>
        <a:lstStyle/>
        <a:p>
          <a:endParaRPr lang="en-US"/>
        </a:p>
      </dgm:t>
    </dgm:pt>
    <dgm:pt modelId="{C03D6090-DC10-45E6-812A-CD30AE2B640C}" type="sibTrans" cxnId="{16A7E8AA-9526-4C65-ADC4-2E3CD78F2621}">
      <dgm:prSet/>
      <dgm:spPr/>
      <dgm:t>
        <a:bodyPr/>
        <a:lstStyle/>
        <a:p>
          <a:endParaRPr lang="en-US"/>
        </a:p>
      </dgm:t>
    </dgm:pt>
    <dgm:pt modelId="{1117D10E-9D8B-4C58-80C8-FF5EFDE8A55C}">
      <dgm:prSet/>
      <dgm:spPr/>
      <dgm:t>
        <a:bodyPr/>
        <a:lstStyle/>
        <a:p>
          <a:r>
            <a:rPr lang="en-US"/>
            <a:t>Be printed on standard-sized paper (8.5”x 11”)</a:t>
          </a:r>
        </a:p>
      </dgm:t>
    </dgm:pt>
    <dgm:pt modelId="{25787B84-B633-4C81-A855-1950E7620C39}" type="parTrans" cxnId="{8ADC9419-56BC-44DE-A25D-EDA8D1EDC9EB}">
      <dgm:prSet/>
      <dgm:spPr/>
      <dgm:t>
        <a:bodyPr/>
        <a:lstStyle/>
        <a:p>
          <a:endParaRPr lang="en-US"/>
        </a:p>
      </dgm:t>
    </dgm:pt>
    <dgm:pt modelId="{CCBD8BF1-65E3-4BA3-BE18-8D0607A5A670}" type="sibTrans" cxnId="{8ADC9419-56BC-44DE-A25D-EDA8D1EDC9EB}">
      <dgm:prSet/>
      <dgm:spPr/>
      <dgm:t>
        <a:bodyPr/>
        <a:lstStyle/>
        <a:p>
          <a:endParaRPr lang="en-US"/>
        </a:p>
      </dgm:t>
    </dgm:pt>
    <dgm:pt modelId="{2FD351FC-FD55-48E6-8261-5B78F2B00CE2}">
      <dgm:prSet/>
      <dgm:spPr/>
      <dgm:t>
        <a:bodyPr/>
        <a:lstStyle/>
        <a:p>
          <a:r>
            <a:rPr lang="en-US"/>
            <a:t>Paragraphs must be left aligned with each first line indented  </a:t>
          </a:r>
        </a:p>
      </dgm:t>
    </dgm:pt>
    <dgm:pt modelId="{B42C1FE7-459D-4D8E-B67A-723B85DFF158}" type="parTrans" cxnId="{4FEE8B01-E1A6-450A-95E3-7C4E25C5359D}">
      <dgm:prSet/>
      <dgm:spPr/>
      <dgm:t>
        <a:bodyPr/>
        <a:lstStyle/>
        <a:p>
          <a:endParaRPr lang="en-US"/>
        </a:p>
      </dgm:t>
    </dgm:pt>
    <dgm:pt modelId="{BECC19E6-88AE-4A04-9EC6-63396D201D08}" type="sibTrans" cxnId="{4FEE8B01-E1A6-450A-95E3-7C4E25C5359D}">
      <dgm:prSet/>
      <dgm:spPr/>
      <dgm:t>
        <a:bodyPr/>
        <a:lstStyle/>
        <a:p>
          <a:endParaRPr lang="en-US"/>
        </a:p>
      </dgm:t>
    </dgm:pt>
    <dgm:pt modelId="{020A43ED-A38B-4633-BB18-8E6488EF1265}" type="pres">
      <dgm:prSet presAssocID="{D2C17A5F-6DB9-437F-80CA-8DA8B4C390D9}" presName="linear" presStyleCnt="0">
        <dgm:presLayoutVars>
          <dgm:animLvl val="lvl"/>
          <dgm:resizeHandles val="exact"/>
        </dgm:presLayoutVars>
      </dgm:prSet>
      <dgm:spPr/>
    </dgm:pt>
    <dgm:pt modelId="{7A9DDE74-DEEA-4A04-8935-23E0328448DC}" type="pres">
      <dgm:prSet presAssocID="{6261209B-BB5D-4A78-B63C-4A1DD19567B4}" presName="parentText" presStyleLbl="node1" presStyleIdx="0" presStyleCnt="1">
        <dgm:presLayoutVars>
          <dgm:chMax val="0"/>
          <dgm:bulletEnabled val="1"/>
        </dgm:presLayoutVars>
      </dgm:prSet>
      <dgm:spPr/>
    </dgm:pt>
    <dgm:pt modelId="{8A5F456F-48C5-491C-B7B8-6ECBC84C8B1F}" type="pres">
      <dgm:prSet presAssocID="{6261209B-BB5D-4A78-B63C-4A1DD19567B4}" presName="childText" presStyleLbl="revTx" presStyleIdx="0" presStyleCnt="1">
        <dgm:presLayoutVars>
          <dgm:bulletEnabled val="1"/>
        </dgm:presLayoutVars>
      </dgm:prSet>
      <dgm:spPr/>
    </dgm:pt>
  </dgm:ptLst>
  <dgm:cxnLst>
    <dgm:cxn modelId="{4FEE8B01-E1A6-450A-95E3-7C4E25C5359D}" srcId="{6261209B-BB5D-4A78-B63C-4A1DD19567B4}" destId="{2FD351FC-FD55-48E6-8261-5B78F2B00CE2}" srcOrd="5" destOrd="0" parTransId="{B42C1FE7-459D-4D8E-B67A-723B85DFF158}" sibTransId="{BECC19E6-88AE-4A04-9EC6-63396D201D08}"/>
    <dgm:cxn modelId="{8ADC9419-56BC-44DE-A25D-EDA8D1EDC9EB}" srcId="{6261209B-BB5D-4A78-B63C-4A1DD19567B4}" destId="{1117D10E-9D8B-4C58-80C8-FF5EFDE8A55C}" srcOrd="4" destOrd="0" parTransId="{25787B84-B633-4C81-A855-1950E7620C39}" sibTransId="{CCBD8BF1-65E3-4BA3-BE18-8D0607A5A670}"/>
    <dgm:cxn modelId="{13B4051C-DBF6-4753-B2D1-404F93A961E7}" type="presOf" srcId="{1117D10E-9D8B-4C58-80C8-FF5EFDE8A55C}" destId="{8A5F456F-48C5-491C-B7B8-6ECBC84C8B1F}" srcOrd="0" destOrd="4" presId="urn:microsoft.com/office/officeart/2005/8/layout/vList2"/>
    <dgm:cxn modelId="{453E4820-9807-455E-8E1C-21FFF0D14C7A}" type="presOf" srcId="{CC3D872D-8B79-413A-8719-ED65B616E4B8}" destId="{8A5F456F-48C5-491C-B7B8-6ECBC84C8B1F}" srcOrd="0" destOrd="3" presId="urn:microsoft.com/office/officeart/2005/8/layout/vList2"/>
    <dgm:cxn modelId="{35E51E34-B900-4403-A73F-B9CFAA49A587}" type="presOf" srcId="{D2C17A5F-6DB9-437F-80CA-8DA8B4C390D9}" destId="{020A43ED-A38B-4633-BB18-8E6488EF1265}" srcOrd="0" destOrd="0" presId="urn:microsoft.com/office/officeart/2005/8/layout/vList2"/>
    <dgm:cxn modelId="{B4DFCD34-70DB-4416-BD5C-B913400553E3}" srcId="{6261209B-BB5D-4A78-B63C-4A1DD19567B4}" destId="{BC3F92EF-ECCD-4A92-84BD-777997A37BEE}" srcOrd="0" destOrd="0" parTransId="{9FFE871F-9869-4B67-8879-6D38DB1D909D}" sibTransId="{72374D66-8328-4CB3-8F94-D90EE2226C34}"/>
    <dgm:cxn modelId="{207C3F65-9EFA-4222-B2BA-41F2BDA17190}" srcId="{6261209B-BB5D-4A78-B63C-4A1DD19567B4}" destId="{C3FDBEB7-4EDD-4D0C-8A29-6E5C5A40FF09}" srcOrd="2" destOrd="0" parTransId="{D1A4E0D1-31F4-47E0-A834-96D418FF8CB2}" sibTransId="{0E471507-833F-4B4A-A1ED-6A124CDE3086}"/>
    <dgm:cxn modelId="{18509B69-8BF4-4DEC-BA8A-4B7F40EC3C48}" type="presOf" srcId="{BC3F92EF-ECCD-4A92-84BD-777997A37BEE}" destId="{8A5F456F-48C5-491C-B7B8-6ECBC84C8B1F}" srcOrd="0" destOrd="0" presId="urn:microsoft.com/office/officeart/2005/8/layout/vList2"/>
    <dgm:cxn modelId="{4FDBFC52-34C1-41EB-9470-920C99966E77}" type="presOf" srcId="{6261209B-BB5D-4A78-B63C-4A1DD19567B4}" destId="{7A9DDE74-DEEA-4A04-8935-23E0328448DC}" srcOrd="0" destOrd="0" presId="urn:microsoft.com/office/officeart/2005/8/layout/vList2"/>
    <dgm:cxn modelId="{D5965A8E-EFA4-44AB-9210-5879B2F08ACA}" srcId="{6261209B-BB5D-4A78-B63C-4A1DD19567B4}" destId="{3402CD93-6F5F-48BB-B921-EF7C987BB7F4}" srcOrd="1" destOrd="0" parTransId="{20EF24F5-B32C-48D2-9A4E-80C8CB2F4D11}" sibTransId="{B685372F-AFBA-43AF-8ED7-7A3DE00DC3C7}"/>
    <dgm:cxn modelId="{B7D5DA91-6841-42C6-8F0F-2291ED445351}" type="presOf" srcId="{C3FDBEB7-4EDD-4D0C-8A29-6E5C5A40FF09}" destId="{8A5F456F-48C5-491C-B7B8-6ECBC84C8B1F}" srcOrd="0" destOrd="2" presId="urn:microsoft.com/office/officeart/2005/8/layout/vList2"/>
    <dgm:cxn modelId="{CFB9A1A4-8AA7-4AAF-A37B-47D28953CDE5}" type="presOf" srcId="{2FD351FC-FD55-48E6-8261-5B78F2B00CE2}" destId="{8A5F456F-48C5-491C-B7B8-6ECBC84C8B1F}" srcOrd="0" destOrd="5" presId="urn:microsoft.com/office/officeart/2005/8/layout/vList2"/>
    <dgm:cxn modelId="{16A7E8AA-9526-4C65-ADC4-2E3CD78F2621}" srcId="{6261209B-BB5D-4A78-B63C-4A1DD19567B4}" destId="{CC3D872D-8B79-413A-8719-ED65B616E4B8}" srcOrd="3" destOrd="0" parTransId="{3DABBF23-F1CE-4A82-9F03-38BA5E24D446}" sibTransId="{C03D6090-DC10-45E6-812A-CD30AE2B640C}"/>
    <dgm:cxn modelId="{3168F5C3-307F-41FD-B746-B8E6464F0E95}" srcId="{D2C17A5F-6DB9-437F-80CA-8DA8B4C390D9}" destId="{6261209B-BB5D-4A78-B63C-4A1DD19567B4}" srcOrd="0" destOrd="0" parTransId="{46494947-EDCC-4F82-9DF1-A1F92CD1624F}" sibTransId="{F78AB41B-3AAC-4044-8A6B-5DD5991157B2}"/>
    <dgm:cxn modelId="{9D33F7F4-5A53-4CF1-8354-6F272D007C19}" type="presOf" srcId="{3402CD93-6F5F-48BB-B921-EF7C987BB7F4}" destId="{8A5F456F-48C5-491C-B7B8-6ECBC84C8B1F}" srcOrd="0" destOrd="1" presId="urn:microsoft.com/office/officeart/2005/8/layout/vList2"/>
    <dgm:cxn modelId="{2E03633C-79DC-456E-B395-1BBE1175E62D}" type="presParOf" srcId="{020A43ED-A38B-4633-BB18-8E6488EF1265}" destId="{7A9DDE74-DEEA-4A04-8935-23E0328448DC}" srcOrd="0" destOrd="0" presId="urn:microsoft.com/office/officeart/2005/8/layout/vList2"/>
    <dgm:cxn modelId="{15AE2C48-9F55-4D1D-ACAD-68CC9C2A5843}" type="presParOf" srcId="{020A43ED-A38B-4633-BB18-8E6488EF1265}" destId="{8A5F456F-48C5-491C-B7B8-6ECBC84C8B1F}"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5D7065-6C6F-4A95-8DAF-0152B677A5DC}"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B1B78D75-DF40-4CBA-A289-ACDF9D782F36}">
      <dgm:prSet/>
      <dgm:spPr/>
      <dgm:t>
        <a:bodyPr/>
        <a:lstStyle/>
        <a:p>
          <a:pPr>
            <a:lnSpc>
              <a:spcPct val="100000"/>
            </a:lnSpc>
            <a:defRPr cap="all"/>
          </a:pPr>
          <a:r>
            <a:rPr lang="en-US"/>
            <a:t>It has it own separate page, may be one of more pages</a:t>
          </a:r>
        </a:p>
      </dgm:t>
    </dgm:pt>
    <dgm:pt modelId="{135DD1E3-506C-4E40-BD33-B2D9B16816D5}" type="parTrans" cxnId="{A6CEFDDF-65E8-4540-8DDE-821EEB855431}">
      <dgm:prSet/>
      <dgm:spPr/>
      <dgm:t>
        <a:bodyPr/>
        <a:lstStyle/>
        <a:p>
          <a:endParaRPr lang="en-US"/>
        </a:p>
      </dgm:t>
    </dgm:pt>
    <dgm:pt modelId="{45856134-C73E-4B7C-A74B-E24F50B66917}" type="sibTrans" cxnId="{A6CEFDDF-65E8-4540-8DDE-821EEB855431}">
      <dgm:prSet/>
      <dgm:spPr/>
      <dgm:t>
        <a:bodyPr/>
        <a:lstStyle/>
        <a:p>
          <a:endParaRPr lang="en-US"/>
        </a:p>
      </dgm:t>
    </dgm:pt>
    <dgm:pt modelId="{2B3A9DBF-1558-4E58-B1DC-4802D05CDB2E}">
      <dgm:prSet/>
      <dgm:spPr/>
      <dgm:t>
        <a:bodyPr/>
        <a:lstStyle/>
        <a:p>
          <a:pPr>
            <a:lnSpc>
              <a:spcPct val="100000"/>
            </a:lnSpc>
            <a:defRPr cap="all"/>
          </a:pPr>
          <a:r>
            <a:rPr lang="en-US"/>
            <a:t>Capitalize all major words in journal titles</a:t>
          </a:r>
        </a:p>
      </dgm:t>
    </dgm:pt>
    <dgm:pt modelId="{D3DE5C1E-6012-4755-8551-4EE21DAC556D}" type="parTrans" cxnId="{D7BA92A7-0EFC-4146-8986-A67F7C33EF14}">
      <dgm:prSet/>
      <dgm:spPr/>
      <dgm:t>
        <a:bodyPr/>
        <a:lstStyle/>
        <a:p>
          <a:endParaRPr lang="en-US"/>
        </a:p>
      </dgm:t>
    </dgm:pt>
    <dgm:pt modelId="{98D4FFDD-5CE8-4342-A489-E95C15DA03DD}" type="sibTrans" cxnId="{D7BA92A7-0EFC-4146-8986-A67F7C33EF14}">
      <dgm:prSet/>
      <dgm:spPr/>
      <dgm:t>
        <a:bodyPr/>
        <a:lstStyle/>
        <a:p>
          <a:endParaRPr lang="en-US"/>
        </a:p>
      </dgm:t>
    </dgm:pt>
    <dgm:pt modelId="{1A94468B-3E24-4C56-89F6-977F26BB0104}">
      <dgm:prSet/>
      <dgm:spPr/>
      <dgm:t>
        <a:bodyPr/>
        <a:lstStyle/>
        <a:p>
          <a:pPr>
            <a:lnSpc>
              <a:spcPct val="100000"/>
            </a:lnSpc>
            <a:defRPr cap="all"/>
          </a:pPr>
          <a:r>
            <a:rPr lang="en-US"/>
            <a:t>Italicize titles of longer works such as books and journals</a:t>
          </a:r>
        </a:p>
      </dgm:t>
    </dgm:pt>
    <dgm:pt modelId="{3E1CDDE1-DB12-4AB8-A758-AAD18B093AD1}" type="parTrans" cxnId="{E294F484-96C1-4F6E-B23D-C90EBA420F18}">
      <dgm:prSet/>
      <dgm:spPr/>
      <dgm:t>
        <a:bodyPr/>
        <a:lstStyle/>
        <a:p>
          <a:endParaRPr lang="en-US"/>
        </a:p>
      </dgm:t>
    </dgm:pt>
    <dgm:pt modelId="{13CA5D04-2B3E-490E-BBE8-AAE4F2F34896}" type="sibTrans" cxnId="{E294F484-96C1-4F6E-B23D-C90EBA420F18}">
      <dgm:prSet/>
      <dgm:spPr/>
      <dgm:t>
        <a:bodyPr/>
        <a:lstStyle/>
        <a:p>
          <a:endParaRPr lang="en-US"/>
        </a:p>
      </dgm:t>
    </dgm:pt>
    <dgm:pt modelId="{BF2DFB28-28E6-4760-949B-6AC523B2FD90}" type="pres">
      <dgm:prSet presAssocID="{665D7065-6C6F-4A95-8DAF-0152B677A5DC}" presName="root" presStyleCnt="0">
        <dgm:presLayoutVars>
          <dgm:dir/>
          <dgm:resizeHandles val="exact"/>
        </dgm:presLayoutVars>
      </dgm:prSet>
      <dgm:spPr/>
    </dgm:pt>
    <dgm:pt modelId="{65833FB5-0C9D-4565-B20A-F05FCD042035}" type="pres">
      <dgm:prSet presAssocID="{B1B78D75-DF40-4CBA-A289-ACDF9D782F36}" presName="compNode" presStyleCnt="0"/>
      <dgm:spPr/>
    </dgm:pt>
    <dgm:pt modelId="{B8DB483C-6836-4550-BDF7-5FC514574CA0}" type="pres">
      <dgm:prSet presAssocID="{B1B78D75-DF40-4CBA-A289-ACDF9D782F36}" presName="iconBgRect" presStyleLbl="bgShp" presStyleIdx="0" presStyleCnt="3"/>
      <dgm:spPr/>
    </dgm:pt>
    <dgm:pt modelId="{BBA60354-5752-41BA-BA18-94AA7174C8A1}" type="pres">
      <dgm:prSet presAssocID="{B1B78D75-DF40-4CBA-A289-ACDF9D782F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aper"/>
        </a:ext>
      </dgm:extLst>
    </dgm:pt>
    <dgm:pt modelId="{38CAEE9F-C8B8-49FC-BAAA-E5F7F62D8EF8}" type="pres">
      <dgm:prSet presAssocID="{B1B78D75-DF40-4CBA-A289-ACDF9D782F36}" presName="spaceRect" presStyleCnt="0"/>
      <dgm:spPr/>
    </dgm:pt>
    <dgm:pt modelId="{736D727D-898D-447C-9F00-7C385314DA8F}" type="pres">
      <dgm:prSet presAssocID="{B1B78D75-DF40-4CBA-A289-ACDF9D782F36}" presName="textRect" presStyleLbl="revTx" presStyleIdx="0" presStyleCnt="3">
        <dgm:presLayoutVars>
          <dgm:chMax val="1"/>
          <dgm:chPref val="1"/>
        </dgm:presLayoutVars>
      </dgm:prSet>
      <dgm:spPr/>
    </dgm:pt>
    <dgm:pt modelId="{71C65AB8-5E63-4DE7-AF99-299D98DE5555}" type="pres">
      <dgm:prSet presAssocID="{45856134-C73E-4B7C-A74B-E24F50B66917}" presName="sibTrans" presStyleCnt="0"/>
      <dgm:spPr/>
    </dgm:pt>
    <dgm:pt modelId="{106CD420-58C8-485B-8FBA-8C3234F371C1}" type="pres">
      <dgm:prSet presAssocID="{2B3A9DBF-1558-4E58-B1DC-4802D05CDB2E}" presName="compNode" presStyleCnt="0"/>
      <dgm:spPr/>
    </dgm:pt>
    <dgm:pt modelId="{496D8063-F476-4110-8E5A-59A2E1ADF7DF}" type="pres">
      <dgm:prSet presAssocID="{2B3A9DBF-1558-4E58-B1DC-4802D05CDB2E}" presName="iconBgRect" presStyleLbl="bgShp" presStyleIdx="1" presStyleCnt="3"/>
      <dgm:spPr/>
    </dgm:pt>
    <dgm:pt modelId="{B57800FB-664C-4FFD-98BB-C38E71E451B6}" type="pres">
      <dgm:prSet presAssocID="{2B3A9DBF-1558-4E58-B1DC-4802D05CDB2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ncil"/>
        </a:ext>
      </dgm:extLst>
    </dgm:pt>
    <dgm:pt modelId="{419321B4-8E00-4630-99FD-11082A521064}" type="pres">
      <dgm:prSet presAssocID="{2B3A9DBF-1558-4E58-B1DC-4802D05CDB2E}" presName="spaceRect" presStyleCnt="0"/>
      <dgm:spPr/>
    </dgm:pt>
    <dgm:pt modelId="{62C68738-0C1A-4D88-B45A-2FC4BAA82123}" type="pres">
      <dgm:prSet presAssocID="{2B3A9DBF-1558-4E58-B1DC-4802D05CDB2E}" presName="textRect" presStyleLbl="revTx" presStyleIdx="1" presStyleCnt="3">
        <dgm:presLayoutVars>
          <dgm:chMax val="1"/>
          <dgm:chPref val="1"/>
        </dgm:presLayoutVars>
      </dgm:prSet>
      <dgm:spPr/>
    </dgm:pt>
    <dgm:pt modelId="{E0B61E92-A813-497F-894C-EBB65E98CB03}" type="pres">
      <dgm:prSet presAssocID="{98D4FFDD-5CE8-4342-A489-E95C15DA03DD}" presName="sibTrans" presStyleCnt="0"/>
      <dgm:spPr/>
    </dgm:pt>
    <dgm:pt modelId="{42C14CCC-85D1-44F9-B729-B0B68E6765D5}" type="pres">
      <dgm:prSet presAssocID="{1A94468B-3E24-4C56-89F6-977F26BB0104}" presName="compNode" presStyleCnt="0"/>
      <dgm:spPr/>
    </dgm:pt>
    <dgm:pt modelId="{930816FC-9C44-4BFD-87D5-310899909FB2}" type="pres">
      <dgm:prSet presAssocID="{1A94468B-3E24-4C56-89F6-977F26BB0104}" presName="iconBgRect" presStyleLbl="bgShp" presStyleIdx="2" presStyleCnt="3"/>
      <dgm:spPr/>
    </dgm:pt>
    <dgm:pt modelId="{A6788BEB-4EF3-4E88-8DD1-2A7206298BC1}" type="pres">
      <dgm:prSet presAssocID="{1A94468B-3E24-4C56-89F6-977F26BB010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9F115A1F-2BA9-48B4-8F42-3F80F1013CFE}" type="pres">
      <dgm:prSet presAssocID="{1A94468B-3E24-4C56-89F6-977F26BB0104}" presName="spaceRect" presStyleCnt="0"/>
      <dgm:spPr/>
    </dgm:pt>
    <dgm:pt modelId="{B7955A10-5034-4CBC-9247-F6A3D13F57CA}" type="pres">
      <dgm:prSet presAssocID="{1A94468B-3E24-4C56-89F6-977F26BB0104}" presName="textRect" presStyleLbl="revTx" presStyleIdx="2" presStyleCnt="3">
        <dgm:presLayoutVars>
          <dgm:chMax val="1"/>
          <dgm:chPref val="1"/>
        </dgm:presLayoutVars>
      </dgm:prSet>
      <dgm:spPr/>
    </dgm:pt>
  </dgm:ptLst>
  <dgm:cxnLst>
    <dgm:cxn modelId="{928A8259-AB30-440D-ACD5-840819E41688}" type="presOf" srcId="{665D7065-6C6F-4A95-8DAF-0152B677A5DC}" destId="{BF2DFB28-28E6-4760-949B-6AC523B2FD90}" srcOrd="0" destOrd="0" presId="urn:microsoft.com/office/officeart/2018/5/layout/IconCircleLabelList"/>
    <dgm:cxn modelId="{23C66E82-BD8B-4F47-AE77-E1605AF8F111}" type="presOf" srcId="{B1B78D75-DF40-4CBA-A289-ACDF9D782F36}" destId="{736D727D-898D-447C-9F00-7C385314DA8F}" srcOrd="0" destOrd="0" presId="urn:microsoft.com/office/officeart/2018/5/layout/IconCircleLabelList"/>
    <dgm:cxn modelId="{E294F484-96C1-4F6E-B23D-C90EBA420F18}" srcId="{665D7065-6C6F-4A95-8DAF-0152B677A5DC}" destId="{1A94468B-3E24-4C56-89F6-977F26BB0104}" srcOrd="2" destOrd="0" parTransId="{3E1CDDE1-DB12-4AB8-A758-AAD18B093AD1}" sibTransId="{13CA5D04-2B3E-490E-BBE8-AAE4F2F34896}"/>
    <dgm:cxn modelId="{B9A80B89-42F7-427E-8369-5507106CFEF3}" type="presOf" srcId="{2B3A9DBF-1558-4E58-B1DC-4802D05CDB2E}" destId="{62C68738-0C1A-4D88-B45A-2FC4BAA82123}" srcOrd="0" destOrd="0" presId="urn:microsoft.com/office/officeart/2018/5/layout/IconCircleLabelList"/>
    <dgm:cxn modelId="{D7BA92A7-0EFC-4146-8986-A67F7C33EF14}" srcId="{665D7065-6C6F-4A95-8DAF-0152B677A5DC}" destId="{2B3A9DBF-1558-4E58-B1DC-4802D05CDB2E}" srcOrd="1" destOrd="0" parTransId="{D3DE5C1E-6012-4755-8551-4EE21DAC556D}" sibTransId="{98D4FFDD-5CE8-4342-A489-E95C15DA03DD}"/>
    <dgm:cxn modelId="{A6CEFDDF-65E8-4540-8DDE-821EEB855431}" srcId="{665D7065-6C6F-4A95-8DAF-0152B677A5DC}" destId="{B1B78D75-DF40-4CBA-A289-ACDF9D782F36}" srcOrd="0" destOrd="0" parTransId="{135DD1E3-506C-4E40-BD33-B2D9B16816D5}" sibTransId="{45856134-C73E-4B7C-A74B-E24F50B66917}"/>
    <dgm:cxn modelId="{59D56FE9-8A8C-4FD8-9B64-C0A84475FA84}" type="presOf" srcId="{1A94468B-3E24-4C56-89F6-977F26BB0104}" destId="{B7955A10-5034-4CBC-9247-F6A3D13F57CA}" srcOrd="0" destOrd="0" presId="urn:microsoft.com/office/officeart/2018/5/layout/IconCircleLabelList"/>
    <dgm:cxn modelId="{0B7B87C2-7816-40C8-A68F-8F954496452F}" type="presParOf" srcId="{BF2DFB28-28E6-4760-949B-6AC523B2FD90}" destId="{65833FB5-0C9D-4565-B20A-F05FCD042035}" srcOrd="0" destOrd="0" presId="urn:microsoft.com/office/officeart/2018/5/layout/IconCircleLabelList"/>
    <dgm:cxn modelId="{E8B6397C-3473-4C4A-BAFB-0C2907BD6042}" type="presParOf" srcId="{65833FB5-0C9D-4565-B20A-F05FCD042035}" destId="{B8DB483C-6836-4550-BDF7-5FC514574CA0}" srcOrd="0" destOrd="0" presId="urn:microsoft.com/office/officeart/2018/5/layout/IconCircleLabelList"/>
    <dgm:cxn modelId="{1CC1DAD3-5173-463B-B877-A02C77BE5B7F}" type="presParOf" srcId="{65833FB5-0C9D-4565-B20A-F05FCD042035}" destId="{BBA60354-5752-41BA-BA18-94AA7174C8A1}" srcOrd="1" destOrd="0" presId="urn:microsoft.com/office/officeart/2018/5/layout/IconCircleLabelList"/>
    <dgm:cxn modelId="{BE25B936-3AD7-4B68-9065-D075D083E666}" type="presParOf" srcId="{65833FB5-0C9D-4565-B20A-F05FCD042035}" destId="{38CAEE9F-C8B8-49FC-BAAA-E5F7F62D8EF8}" srcOrd="2" destOrd="0" presId="urn:microsoft.com/office/officeart/2018/5/layout/IconCircleLabelList"/>
    <dgm:cxn modelId="{B16696D3-548A-4185-BB8E-D60C546D37D4}" type="presParOf" srcId="{65833FB5-0C9D-4565-B20A-F05FCD042035}" destId="{736D727D-898D-447C-9F00-7C385314DA8F}" srcOrd="3" destOrd="0" presId="urn:microsoft.com/office/officeart/2018/5/layout/IconCircleLabelList"/>
    <dgm:cxn modelId="{BEA94F52-7D7A-4B32-83EC-F7A34269DFFE}" type="presParOf" srcId="{BF2DFB28-28E6-4760-949B-6AC523B2FD90}" destId="{71C65AB8-5E63-4DE7-AF99-299D98DE5555}" srcOrd="1" destOrd="0" presId="urn:microsoft.com/office/officeart/2018/5/layout/IconCircleLabelList"/>
    <dgm:cxn modelId="{0DC983B1-8B49-4D7C-935D-3006457CD65D}" type="presParOf" srcId="{BF2DFB28-28E6-4760-949B-6AC523B2FD90}" destId="{106CD420-58C8-485B-8FBA-8C3234F371C1}" srcOrd="2" destOrd="0" presId="urn:microsoft.com/office/officeart/2018/5/layout/IconCircleLabelList"/>
    <dgm:cxn modelId="{79797562-040F-4381-8D3D-D3F120A1CCEF}" type="presParOf" srcId="{106CD420-58C8-485B-8FBA-8C3234F371C1}" destId="{496D8063-F476-4110-8E5A-59A2E1ADF7DF}" srcOrd="0" destOrd="0" presId="urn:microsoft.com/office/officeart/2018/5/layout/IconCircleLabelList"/>
    <dgm:cxn modelId="{BA715677-9FE7-42EA-A435-D59A34246FC7}" type="presParOf" srcId="{106CD420-58C8-485B-8FBA-8C3234F371C1}" destId="{B57800FB-664C-4FFD-98BB-C38E71E451B6}" srcOrd="1" destOrd="0" presId="urn:microsoft.com/office/officeart/2018/5/layout/IconCircleLabelList"/>
    <dgm:cxn modelId="{4E7EDE61-AD71-4C54-ABA7-17C745BBC574}" type="presParOf" srcId="{106CD420-58C8-485B-8FBA-8C3234F371C1}" destId="{419321B4-8E00-4630-99FD-11082A521064}" srcOrd="2" destOrd="0" presId="urn:microsoft.com/office/officeart/2018/5/layout/IconCircleLabelList"/>
    <dgm:cxn modelId="{84EC043A-7F38-4ED7-813F-D5DB97C07C80}" type="presParOf" srcId="{106CD420-58C8-485B-8FBA-8C3234F371C1}" destId="{62C68738-0C1A-4D88-B45A-2FC4BAA82123}" srcOrd="3" destOrd="0" presId="urn:microsoft.com/office/officeart/2018/5/layout/IconCircleLabelList"/>
    <dgm:cxn modelId="{BDD4A8F6-96FA-421F-8F6F-946C3904D4CB}" type="presParOf" srcId="{BF2DFB28-28E6-4760-949B-6AC523B2FD90}" destId="{E0B61E92-A813-497F-894C-EBB65E98CB03}" srcOrd="3" destOrd="0" presId="urn:microsoft.com/office/officeart/2018/5/layout/IconCircleLabelList"/>
    <dgm:cxn modelId="{0782319C-AD00-4721-A7E0-1CA05E0A7016}" type="presParOf" srcId="{BF2DFB28-28E6-4760-949B-6AC523B2FD90}" destId="{42C14CCC-85D1-44F9-B729-B0B68E6765D5}" srcOrd="4" destOrd="0" presId="urn:microsoft.com/office/officeart/2018/5/layout/IconCircleLabelList"/>
    <dgm:cxn modelId="{69D7D338-CD97-48BA-B421-EF208BA05ABF}" type="presParOf" srcId="{42C14CCC-85D1-44F9-B729-B0B68E6765D5}" destId="{930816FC-9C44-4BFD-87D5-310899909FB2}" srcOrd="0" destOrd="0" presId="urn:microsoft.com/office/officeart/2018/5/layout/IconCircleLabelList"/>
    <dgm:cxn modelId="{79785390-4884-4599-8EFE-54E3FA1B4A9B}" type="presParOf" srcId="{42C14CCC-85D1-44F9-B729-B0B68E6765D5}" destId="{A6788BEB-4EF3-4E88-8DD1-2A7206298BC1}" srcOrd="1" destOrd="0" presId="urn:microsoft.com/office/officeart/2018/5/layout/IconCircleLabelList"/>
    <dgm:cxn modelId="{3D14D916-2F73-4B86-AC4E-F9CA682E6751}" type="presParOf" srcId="{42C14CCC-85D1-44F9-B729-B0B68E6765D5}" destId="{9F115A1F-2BA9-48B4-8F42-3F80F1013CFE}" srcOrd="2" destOrd="0" presId="urn:microsoft.com/office/officeart/2018/5/layout/IconCircleLabelList"/>
    <dgm:cxn modelId="{816E39FF-95AF-420F-B7F5-BF801DC40C49}" type="presParOf" srcId="{42C14CCC-85D1-44F9-B729-B0B68E6765D5}" destId="{B7955A10-5034-4CBC-9247-F6A3D13F57CA}"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727F8A-47BF-430B-8638-61F144A52629}"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E5C777CA-0E53-4F28-B616-A8282DA51467}">
      <dgm:prSet/>
      <dgm:spPr/>
      <dgm:t>
        <a:bodyPr/>
        <a:lstStyle/>
        <a:p>
          <a:endParaRPr lang="en-US" b="1" dirty="0"/>
        </a:p>
        <a:p>
          <a:r>
            <a:rPr lang="en-US" b="1" dirty="0"/>
            <a:t>Books</a:t>
          </a:r>
          <a:endParaRPr lang="en-US" dirty="0"/>
        </a:p>
      </dgm:t>
    </dgm:pt>
    <dgm:pt modelId="{9A36FF6C-3A77-4B2E-AD0B-6FE82001CAD5}" type="parTrans" cxnId="{C312A9CE-8DBC-4B98-B9F0-76975F219BC7}">
      <dgm:prSet/>
      <dgm:spPr/>
      <dgm:t>
        <a:bodyPr/>
        <a:lstStyle/>
        <a:p>
          <a:endParaRPr lang="en-US"/>
        </a:p>
      </dgm:t>
    </dgm:pt>
    <dgm:pt modelId="{49A95D62-F02D-4BBF-943F-2EEBBD0F4743}" type="sibTrans" cxnId="{C312A9CE-8DBC-4B98-B9F0-76975F219BC7}">
      <dgm:prSet/>
      <dgm:spPr/>
      <dgm:t>
        <a:bodyPr/>
        <a:lstStyle/>
        <a:p>
          <a:endParaRPr lang="en-US"/>
        </a:p>
      </dgm:t>
    </dgm:pt>
    <dgm:pt modelId="{2EA72A03-8D27-4606-A73A-87637289B95D}">
      <dgm:prSet/>
      <dgm:spPr/>
      <dgm:t>
        <a:bodyPr/>
        <a:lstStyle/>
        <a:p>
          <a:r>
            <a:rPr lang="en-US" dirty="0"/>
            <a:t>Author, A. A. (Year of publication). Title of work: Capital letter also for subtitle. Publisher.</a:t>
          </a:r>
        </a:p>
      </dgm:t>
    </dgm:pt>
    <dgm:pt modelId="{C86C6B5E-8DA6-41F6-97A5-330D2B622D60}" type="parTrans" cxnId="{CEC426B7-DE4E-4D05-BBE4-40C42E501300}">
      <dgm:prSet/>
      <dgm:spPr/>
      <dgm:t>
        <a:bodyPr/>
        <a:lstStyle/>
        <a:p>
          <a:endParaRPr lang="en-US"/>
        </a:p>
      </dgm:t>
    </dgm:pt>
    <dgm:pt modelId="{3B5FA4F6-E4CF-4BC8-88AC-E726A0697BBA}" type="sibTrans" cxnId="{CEC426B7-DE4E-4D05-BBE4-40C42E501300}">
      <dgm:prSet/>
      <dgm:spPr/>
      <dgm:t>
        <a:bodyPr/>
        <a:lstStyle/>
        <a:p>
          <a:endParaRPr lang="en-US"/>
        </a:p>
      </dgm:t>
    </dgm:pt>
    <dgm:pt modelId="{66956425-ADD0-4D91-835F-1342C19A6B40}">
      <dgm:prSet/>
      <dgm:spPr/>
      <dgm:t>
        <a:bodyPr/>
        <a:lstStyle/>
        <a:p>
          <a:r>
            <a:rPr lang="en-US"/>
            <a:t>Lopez, M. A. (1970). Landscape painting: Developing your inner creativity. Random House.</a:t>
          </a:r>
        </a:p>
      </dgm:t>
    </dgm:pt>
    <dgm:pt modelId="{BE980024-5840-4A9C-9BAB-5269BF1F408D}" type="parTrans" cxnId="{59D6678E-DA8E-41DB-8A6C-57672F210515}">
      <dgm:prSet/>
      <dgm:spPr/>
      <dgm:t>
        <a:bodyPr/>
        <a:lstStyle/>
        <a:p>
          <a:endParaRPr lang="en-US"/>
        </a:p>
      </dgm:t>
    </dgm:pt>
    <dgm:pt modelId="{20B3EA49-602E-45A3-8BB8-019A945BA693}" type="sibTrans" cxnId="{59D6678E-DA8E-41DB-8A6C-57672F210515}">
      <dgm:prSet/>
      <dgm:spPr/>
      <dgm:t>
        <a:bodyPr/>
        <a:lstStyle/>
        <a:p>
          <a:endParaRPr lang="en-US"/>
        </a:p>
      </dgm:t>
    </dgm:pt>
    <dgm:pt modelId="{94468C8D-A950-4D09-9111-00DCFD0F31A4}">
      <dgm:prSet/>
      <dgm:spPr/>
      <dgm:t>
        <a:bodyPr/>
        <a:lstStyle/>
        <a:p>
          <a:endParaRPr lang="en-US" b="1" dirty="0"/>
        </a:p>
        <a:p>
          <a:r>
            <a:rPr lang="en-US" b="1" dirty="0"/>
            <a:t>E-Books</a:t>
          </a:r>
          <a:endParaRPr lang="en-US" dirty="0"/>
        </a:p>
      </dgm:t>
    </dgm:pt>
    <dgm:pt modelId="{B5741093-233A-43FB-8B6D-5615BE477B8A}" type="parTrans" cxnId="{6C619A0F-AF22-4338-81BF-48A045B0B668}">
      <dgm:prSet/>
      <dgm:spPr/>
      <dgm:t>
        <a:bodyPr/>
        <a:lstStyle/>
        <a:p>
          <a:endParaRPr lang="en-US"/>
        </a:p>
      </dgm:t>
    </dgm:pt>
    <dgm:pt modelId="{2C70C74D-C66E-4C9C-9502-79E2E0E7EE15}" type="sibTrans" cxnId="{6C619A0F-AF22-4338-81BF-48A045B0B668}">
      <dgm:prSet/>
      <dgm:spPr/>
      <dgm:t>
        <a:bodyPr/>
        <a:lstStyle/>
        <a:p>
          <a:endParaRPr lang="en-US"/>
        </a:p>
      </dgm:t>
    </dgm:pt>
    <dgm:pt modelId="{2B1CCC0B-A79B-4EB8-8AB8-7A5C6375D9B5}">
      <dgm:prSet/>
      <dgm:spPr/>
      <dgm:t>
        <a:bodyPr/>
        <a:lstStyle/>
        <a:p>
          <a:r>
            <a:rPr lang="en-US"/>
            <a:t>Author, A. A. (Year of publication). Title of work: Capital letter also for subtitle. Publisher. http://www.publisherhomepageurl</a:t>
          </a:r>
        </a:p>
      </dgm:t>
    </dgm:pt>
    <dgm:pt modelId="{C74C0137-197D-457F-BE02-480B8E616553}" type="parTrans" cxnId="{BFAB4E4C-9085-470B-AB30-927033D9607A}">
      <dgm:prSet/>
      <dgm:spPr/>
      <dgm:t>
        <a:bodyPr/>
        <a:lstStyle/>
        <a:p>
          <a:endParaRPr lang="en-US"/>
        </a:p>
      </dgm:t>
    </dgm:pt>
    <dgm:pt modelId="{829A0A2A-64BD-47BB-8882-35E74AE8796A}" type="sibTrans" cxnId="{BFAB4E4C-9085-470B-AB30-927033D9607A}">
      <dgm:prSet/>
      <dgm:spPr/>
      <dgm:t>
        <a:bodyPr/>
        <a:lstStyle/>
        <a:p>
          <a:endParaRPr lang="en-US"/>
        </a:p>
      </dgm:t>
    </dgm:pt>
    <dgm:pt modelId="{F3A8A03E-929B-43CA-8395-D2FC55173DEC}">
      <dgm:prSet/>
      <dgm:spPr/>
      <dgm:t>
        <a:bodyPr/>
        <a:lstStyle/>
        <a:p>
          <a:r>
            <a:rPr lang="en-US"/>
            <a:t>Jensen, S. (2012). Noise: The power of extroverts in a fast world. Hollywood Books.</a:t>
          </a:r>
        </a:p>
      </dgm:t>
    </dgm:pt>
    <dgm:pt modelId="{E55ADD20-099A-4B89-9942-B361B8F38A4E}" type="parTrans" cxnId="{734BA09C-834E-456F-B53A-FD92B11ED26A}">
      <dgm:prSet/>
      <dgm:spPr/>
      <dgm:t>
        <a:bodyPr/>
        <a:lstStyle/>
        <a:p>
          <a:endParaRPr lang="en-US"/>
        </a:p>
      </dgm:t>
    </dgm:pt>
    <dgm:pt modelId="{2538A080-0486-4EDA-A1B5-C768B295978F}" type="sibTrans" cxnId="{734BA09C-834E-456F-B53A-FD92B11ED26A}">
      <dgm:prSet/>
      <dgm:spPr/>
      <dgm:t>
        <a:bodyPr/>
        <a:lstStyle/>
        <a:p>
          <a:endParaRPr lang="en-US"/>
        </a:p>
      </dgm:t>
    </dgm:pt>
    <dgm:pt modelId="{AADF8A69-60F6-4ED3-8757-9523273B2349}">
      <dgm:prSet/>
      <dgm:spPr/>
      <dgm:t>
        <a:bodyPr/>
        <a:lstStyle/>
        <a:p>
          <a:r>
            <a:rPr lang="en-US"/>
            <a:t>Cite e-books like the printed version if found in an academic research database.</a:t>
          </a:r>
        </a:p>
      </dgm:t>
    </dgm:pt>
    <dgm:pt modelId="{B30E9CAE-D980-49C5-9BF6-ACAEFF165FF7}" type="parTrans" cxnId="{EF6AE701-7BA3-4321-BD46-385CF41C6438}">
      <dgm:prSet/>
      <dgm:spPr/>
      <dgm:t>
        <a:bodyPr/>
        <a:lstStyle/>
        <a:p>
          <a:endParaRPr lang="en-US"/>
        </a:p>
      </dgm:t>
    </dgm:pt>
    <dgm:pt modelId="{54C6DFCA-AF76-4593-80CE-0F1079C718B5}" type="sibTrans" cxnId="{EF6AE701-7BA3-4321-BD46-385CF41C6438}">
      <dgm:prSet/>
      <dgm:spPr/>
      <dgm:t>
        <a:bodyPr/>
        <a:lstStyle/>
        <a:p>
          <a:endParaRPr lang="en-US"/>
        </a:p>
      </dgm:t>
    </dgm:pt>
    <dgm:pt modelId="{BFD60D92-F0B7-4BB6-95B9-16F3F96C592B}">
      <dgm:prSet/>
      <dgm:spPr/>
      <dgm:t>
        <a:bodyPr/>
        <a:lstStyle/>
        <a:p>
          <a:r>
            <a:rPr lang="en-US"/>
            <a:t>Include the DOI if there is one.</a:t>
          </a:r>
        </a:p>
      </dgm:t>
    </dgm:pt>
    <dgm:pt modelId="{CAA23A25-C05A-4138-BE09-24170F1147BB}" type="parTrans" cxnId="{48D4ABFA-6001-4E33-A0DA-4C008AD1DEC8}">
      <dgm:prSet/>
      <dgm:spPr/>
      <dgm:t>
        <a:bodyPr/>
        <a:lstStyle/>
        <a:p>
          <a:endParaRPr lang="en-US"/>
        </a:p>
      </dgm:t>
    </dgm:pt>
    <dgm:pt modelId="{9541A4BA-B8D9-429B-91DF-2357F75B11D0}" type="sibTrans" cxnId="{48D4ABFA-6001-4E33-A0DA-4C008AD1DEC8}">
      <dgm:prSet/>
      <dgm:spPr/>
      <dgm:t>
        <a:bodyPr/>
        <a:lstStyle/>
        <a:p>
          <a:endParaRPr lang="en-US"/>
        </a:p>
      </dgm:t>
    </dgm:pt>
    <dgm:pt modelId="{0AEE03D4-A718-4806-95AA-FFEEA9EE0AB9}" type="pres">
      <dgm:prSet presAssocID="{41727F8A-47BF-430B-8638-61F144A52629}" presName="vert0" presStyleCnt="0">
        <dgm:presLayoutVars>
          <dgm:dir/>
          <dgm:animOne val="branch"/>
          <dgm:animLvl val="lvl"/>
        </dgm:presLayoutVars>
      </dgm:prSet>
      <dgm:spPr/>
    </dgm:pt>
    <dgm:pt modelId="{98373622-A070-4798-B36C-7CEF467154E5}" type="pres">
      <dgm:prSet presAssocID="{E5C777CA-0E53-4F28-B616-A8282DA51467}" presName="thickLine" presStyleLbl="alignNode1" presStyleIdx="0" presStyleCnt="8"/>
      <dgm:spPr/>
    </dgm:pt>
    <dgm:pt modelId="{2ED2C502-D699-4EA9-9F00-41BD6B960A21}" type="pres">
      <dgm:prSet presAssocID="{E5C777CA-0E53-4F28-B616-A8282DA51467}" presName="horz1" presStyleCnt="0"/>
      <dgm:spPr/>
    </dgm:pt>
    <dgm:pt modelId="{8F035840-DB06-430F-A28F-CCECD9C8A50B}" type="pres">
      <dgm:prSet presAssocID="{E5C777CA-0E53-4F28-B616-A8282DA51467}" presName="tx1" presStyleLbl="revTx" presStyleIdx="0" presStyleCnt="8"/>
      <dgm:spPr/>
    </dgm:pt>
    <dgm:pt modelId="{5306B799-2D8B-46DD-B920-261E94D24CFF}" type="pres">
      <dgm:prSet presAssocID="{E5C777CA-0E53-4F28-B616-A8282DA51467}" presName="vert1" presStyleCnt="0"/>
      <dgm:spPr/>
    </dgm:pt>
    <dgm:pt modelId="{ABB5A439-827E-4F1D-83D6-26CD4145A53A}" type="pres">
      <dgm:prSet presAssocID="{2EA72A03-8D27-4606-A73A-87637289B95D}" presName="thickLine" presStyleLbl="alignNode1" presStyleIdx="1" presStyleCnt="8"/>
      <dgm:spPr/>
    </dgm:pt>
    <dgm:pt modelId="{55A81131-2398-48A8-9ACE-CA913B77B1F9}" type="pres">
      <dgm:prSet presAssocID="{2EA72A03-8D27-4606-A73A-87637289B95D}" presName="horz1" presStyleCnt="0"/>
      <dgm:spPr/>
    </dgm:pt>
    <dgm:pt modelId="{3B985D00-707B-460C-B979-997CC720A380}" type="pres">
      <dgm:prSet presAssocID="{2EA72A03-8D27-4606-A73A-87637289B95D}" presName="tx1" presStyleLbl="revTx" presStyleIdx="1" presStyleCnt="8"/>
      <dgm:spPr/>
    </dgm:pt>
    <dgm:pt modelId="{281452A5-206B-4E10-8C0C-C281A2DB69C2}" type="pres">
      <dgm:prSet presAssocID="{2EA72A03-8D27-4606-A73A-87637289B95D}" presName="vert1" presStyleCnt="0"/>
      <dgm:spPr/>
    </dgm:pt>
    <dgm:pt modelId="{8B3D2A61-DB37-4D58-A3D3-50F5B805E168}" type="pres">
      <dgm:prSet presAssocID="{66956425-ADD0-4D91-835F-1342C19A6B40}" presName="thickLine" presStyleLbl="alignNode1" presStyleIdx="2" presStyleCnt="8"/>
      <dgm:spPr/>
    </dgm:pt>
    <dgm:pt modelId="{10B7DAC7-ED4B-48E8-AAB6-66B6A33E6CBB}" type="pres">
      <dgm:prSet presAssocID="{66956425-ADD0-4D91-835F-1342C19A6B40}" presName="horz1" presStyleCnt="0"/>
      <dgm:spPr/>
    </dgm:pt>
    <dgm:pt modelId="{3E35188B-91A2-402F-9595-B9EB36F599B1}" type="pres">
      <dgm:prSet presAssocID="{66956425-ADD0-4D91-835F-1342C19A6B40}" presName="tx1" presStyleLbl="revTx" presStyleIdx="2" presStyleCnt="8"/>
      <dgm:spPr/>
    </dgm:pt>
    <dgm:pt modelId="{649A23C3-E4C6-498D-8553-9FDD62460178}" type="pres">
      <dgm:prSet presAssocID="{66956425-ADD0-4D91-835F-1342C19A6B40}" presName="vert1" presStyleCnt="0"/>
      <dgm:spPr/>
    </dgm:pt>
    <dgm:pt modelId="{1F9EFA02-DD54-468B-86B9-DD2A71BC85D4}" type="pres">
      <dgm:prSet presAssocID="{94468C8D-A950-4D09-9111-00DCFD0F31A4}" presName="thickLine" presStyleLbl="alignNode1" presStyleIdx="3" presStyleCnt="8"/>
      <dgm:spPr/>
    </dgm:pt>
    <dgm:pt modelId="{FF4E2748-A919-41A5-BAC3-3C4638BF3A3E}" type="pres">
      <dgm:prSet presAssocID="{94468C8D-A950-4D09-9111-00DCFD0F31A4}" presName="horz1" presStyleCnt="0"/>
      <dgm:spPr/>
    </dgm:pt>
    <dgm:pt modelId="{51B985DA-0830-4346-8F20-778BC08C2D64}" type="pres">
      <dgm:prSet presAssocID="{94468C8D-A950-4D09-9111-00DCFD0F31A4}" presName="tx1" presStyleLbl="revTx" presStyleIdx="3" presStyleCnt="8"/>
      <dgm:spPr/>
    </dgm:pt>
    <dgm:pt modelId="{80185077-96E7-43D7-B287-09125CB30137}" type="pres">
      <dgm:prSet presAssocID="{94468C8D-A950-4D09-9111-00DCFD0F31A4}" presName="vert1" presStyleCnt="0"/>
      <dgm:spPr/>
    </dgm:pt>
    <dgm:pt modelId="{56E0E9C1-A528-406F-A838-76BAAEEB299B}" type="pres">
      <dgm:prSet presAssocID="{2B1CCC0B-A79B-4EB8-8AB8-7A5C6375D9B5}" presName="thickLine" presStyleLbl="alignNode1" presStyleIdx="4" presStyleCnt="8"/>
      <dgm:spPr/>
    </dgm:pt>
    <dgm:pt modelId="{9E138E29-2018-45B3-BA54-C1D897B68343}" type="pres">
      <dgm:prSet presAssocID="{2B1CCC0B-A79B-4EB8-8AB8-7A5C6375D9B5}" presName="horz1" presStyleCnt="0"/>
      <dgm:spPr/>
    </dgm:pt>
    <dgm:pt modelId="{1CB1128F-DE82-41F5-A9DF-5BC4DEEA1A75}" type="pres">
      <dgm:prSet presAssocID="{2B1CCC0B-A79B-4EB8-8AB8-7A5C6375D9B5}" presName="tx1" presStyleLbl="revTx" presStyleIdx="4" presStyleCnt="8"/>
      <dgm:spPr/>
    </dgm:pt>
    <dgm:pt modelId="{EB03D8ED-7153-419A-955D-12658AD1FA9C}" type="pres">
      <dgm:prSet presAssocID="{2B1CCC0B-A79B-4EB8-8AB8-7A5C6375D9B5}" presName="vert1" presStyleCnt="0"/>
      <dgm:spPr/>
    </dgm:pt>
    <dgm:pt modelId="{93650C7C-4AFC-4CBE-976D-C0FB0F48E1DF}" type="pres">
      <dgm:prSet presAssocID="{F3A8A03E-929B-43CA-8395-D2FC55173DEC}" presName="thickLine" presStyleLbl="alignNode1" presStyleIdx="5" presStyleCnt="8"/>
      <dgm:spPr/>
    </dgm:pt>
    <dgm:pt modelId="{D7C25DF4-C32B-4429-BB83-9316D31D5608}" type="pres">
      <dgm:prSet presAssocID="{F3A8A03E-929B-43CA-8395-D2FC55173DEC}" presName="horz1" presStyleCnt="0"/>
      <dgm:spPr/>
    </dgm:pt>
    <dgm:pt modelId="{83028128-19A8-49B0-B1EF-DD1379F7DB02}" type="pres">
      <dgm:prSet presAssocID="{F3A8A03E-929B-43CA-8395-D2FC55173DEC}" presName="tx1" presStyleLbl="revTx" presStyleIdx="5" presStyleCnt="8"/>
      <dgm:spPr/>
    </dgm:pt>
    <dgm:pt modelId="{8B11450C-4DBF-4304-9E42-3473DCFFF0AA}" type="pres">
      <dgm:prSet presAssocID="{F3A8A03E-929B-43CA-8395-D2FC55173DEC}" presName="vert1" presStyleCnt="0"/>
      <dgm:spPr/>
    </dgm:pt>
    <dgm:pt modelId="{D2F460B4-5158-4B37-A0BC-57D8ECF1714B}" type="pres">
      <dgm:prSet presAssocID="{AADF8A69-60F6-4ED3-8757-9523273B2349}" presName="thickLine" presStyleLbl="alignNode1" presStyleIdx="6" presStyleCnt="8"/>
      <dgm:spPr/>
    </dgm:pt>
    <dgm:pt modelId="{611DFC62-C426-4C1A-995F-6F2F73EBAB01}" type="pres">
      <dgm:prSet presAssocID="{AADF8A69-60F6-4ED3-8757-9523273B2349}" presName="horz1" presStyleCnt="0"/>
      <dgm:spPr/>
    </dgm:pt>
    <dgm:pt modelId="{113B9C4E-935F-4D3F-AD35-2FBCCF775FAB}" type="pres">
      <dgm:prSet presAssocID="{AADF8A69-60F6-4ED3-8757-9523273B2349}" presName="tx1" presStyleLbl="revTx" presStyleIdx="6" presStyleCnt="8"/>
      <dgm:spPr/>
    </dgm:pt>
    <dgm:pt modelId="{9819D938-390B-4B4C-8479-49F085F07DEC}" type="pres">
      <dgm:prSet presAssocID="{AADF8A69-60F6-4ED3-8757-9523273B2349}" presName="vert1" presStyleCnt="0"/>
      <dgm:spPr/>
    </dgm:pt>
    <dgm:pt modelId="{CF771DB3-55E6-4325-8FD2-300F831BE0A4}" type="pres">
      <dgm:prSet presAssocID="{BFD60D92-F0B7-4BB6-95B9-16F3F96C592B}" presName="thickLine" presStyleLbl="alignNode1" presStyleIdx="7" presStyleCnt="8"/>
      <dgm:spPr/>
    </dgm:pt>
    <dgm:pt modelId="{4F763CA4-792C-4D40-8ACC-24BB7E247CB8}" type="pres">
      <dgm:prSet presAssocID="{BFD60D92-F0B7-4BB6-95B9-16F3F96C592B}" presName="horz1" presStyleCnt="0"/>
      <dgm:spPr/>
    </dgm:pt>
    <dgm:pt modelId="{610D274E-359F-4C69-B97F-3D9D6CA91BB2}" type="pres">
      <dgm:prSet presAssocID="{BFD60D92-F0B7-4BB6-95B9-16F3F96C592B}" presName="tx1" presStyleLbl="revTx" presStyleIdx="7" presStyleCnt="8"/>
      <dgm:spPr/>
    </dgm:pt>
    <dgm:pt modelId="{45D5CCCA-479F-4FD7-A18C-06C5329A7044}" type="pres">
      <dgm:prSet presAssocID="{BFD60D92-F0B7-4BB6-95B9-16F3F96C592B}" presName="vert1" presStyleCnt="0"/>
      <dgm:spPr/>
    </dgm:pt>
  </dgm:ptLst>
  <dgm:cxnLst>
    <dgm:cxn modelId="{EF6AE701-7BA3-4321-BD46-385CF41C6438}" srcId="{41727F8A-47BF-430B-8638-61F144A52629}" destId="{AADF8A69-60F6-4ED3-8757-9523273B2349}" srcOrd="6" destOrd="0" parTransId="{B30E9CAE-D980-49C5-9BF6-ACAEFF165FF7}" sibTransId="{54C6DFCA-AF76-4593-80CE-0F1079C718B5}"/>
    <dgm:cxn modelId="{3550110A-4C2C-4813-B0B6-D2F5D66E70E2}" type="presOf" srcId="{2B1CCC0B-A79B-4EB8-8AB8-7A5C6375D9B5}" destId="{1CB1128F-DE82-41F5-A9DF-5BC4DEEA1A75}" srcOrd="0" destOrd="0" presId="urn:microsoft.com/office/officeart/2008/layout/LinedList"/>
    <dgm:cxn modelId="{6C619A0F-AF22-4338-81BF-48A045B0B668}" srcId="{41727F8A-47BF-430B-8638-61F144A52629}" destId="{94468C8D-A950-4D09-9111-00DCFD0F31A4}" srcOrd="3" destOrd="0" parTransId="{B5741093-233A-43FB-8B6D-5615BE477B8A}" sibTransId="{2C70C74D-C66E-4C9C-9502-79E2E0E7EE15}"/>
    <dgm:cxn modelId="{F2B9F46B-25EB-45E1-ADBD-88C50503D1FA}" type="presOf" srcId="{2EA72A03-8D27-4606-A73A-87637289B95D}" destId="{3B985D00-707B-460C-B979-997CC720A380}" srcOrd="0" destOrd="0" presId="urn:microsoft.com/office/officeart/2008/layout/LinedList"/>
    <dgm:cxn modelId="{BFAB4E4C-9085-470B-AB30-927033D9607A}" srcId="{41727F8A-47BF-430B-8638-61F144A52629}" destId="{2B1CCC0B-A79B-4EB8-8AB8-7A5C6375D9B5}" srcOrd="4" destOrd="0" parTransId="{C74C0137-197D-457F-BE02-480B8E616553}" sibTransId="{829A0A2A-64BD-47BB-8882-35E74AE8796A}"/>
    <dgm:cxn modelId="{BFEB504C-4E0A-4ED5-A56A-CE207085604A}" type="presOf" srcId="{AADF8A69-60F6-4ED3-8757-9523273B2349}" destId="{113B9C4E-935F-4D3F-AD35-2FBCCF775FAB}" srcOrd="0" destOrd="0" presId="urn:microsoft.com/office/officeart/2008/layout/LinedList"/>
    <dgm:cxn modelId="{AD1FFE6C-7700-45F4-A416-2DDF3A89BE1D}" type="presOf" srcId="{E5C777CA-0E53-4F28-B616-A8282DA51467}" destId="{8F035840-DB06-430F-A28F-CCECD9C8A50B}" srcOrd="0" destOrd="0" presId="urn:microsoft.com/office/officeart/2008/layout/LinedList"/>
    <dgm:cxn modelId="{86D3DA55-DEE7-420A-8FF7-83137AB2EACE}" type="presOf" srcId="{BFD60D92-F0B7-4BB6-95B9-16F3F96C592B}" destId="{610D274E-359F-4C69-B97F-3D9D6CA91BB2}" srcOrd="0" destOrd="0" presId="urn:microsoft.com/office/officeart/2008/layout/LinedList"/>
    <dgm:cxn modelId="{A19EC356-2BA0-41F4-846D-3F7475FC0297}" type="presOf" srcId="{41727F8A-47BF-430B-8638-61F144A52629}" destId="{0AEE03D4-A718-4806-95AA-FFEEA9EE0AB9}" srcOrd="0" destOrd="0" presId="urn:microsoft.com/office/officeart/2008/layout/LinedList"/>
    <dgm:cxn modelId="{59D6678E-DA8E-41DB-8A6C-57672F210515}" srcId="{41727F8A-47BF-430B-8638-61F144A52629}" destId="{66956425-ADD0-4D91-835F-1342C19A6B40}" srcOrd="2" destOrd="0" parTransId="{BE980024-5840-4A9C-9BAB-5269BF1F408D}" sibTransId="{20B3EA49-602E-45A3-8BB8-019A945BA693}"/>
    <dgm:cxn modelId="{AECBDB95-7381-4CEF-A2FB-E2C405331B34}" type="presOf" srcId="{94468C8D-A950-4D09-9111-00DCFD0F31A4}" destId="{51B985DA-0830-4346-8F20-778BC08C2D64}" srcOrd="0" destOrd="0" presId="urn:microsoft.com/office/officeart/2008/layout/LinedList"/>
    <dgm:cxn modelId="{734BA09C-834E-456F-B53A-FD92B11ED26A}" srcId="{41727F8A-47BF-430B-8638-61F144A52629}" destId="{F3A8A03E-929B-43CA-8395-D2FC55173DEC}" srcOrd="5" destOrd="0" parTransId="{E55ADD20-099A-4B89-9942-B361B8F38A4E}" sibTransId="{2538A080-0486-4EDA-A1B5-C768B295978F}"/>
    <dgm:cxn modelId="{206C7DAB-9E57-4FD9-AEA6-76229EA3D142}" type="presOf" srcId="{F3A8A03E-929B-43CA-8395-D2FC55173DEC}" destId="{83028128-19A8-49B0-B1EF-DD1379F7DB02}" srcOrd="0" destOrd="0" presId="urn:microsoft.com/office/officeart/2008/layout/LinedList"/>
    <dgm:cxn modelId="{CEC426B7-DE4E-4D05-BBE4-40C42E501300}" srcId="{41727F8A-47BF-430B-8638-61F144A52629}" destId="{2EA72A03-8D27-4606-A73A-87637289B95D}" srcOrd="1" destOrd="0" parTransId="{C86C6B5E-8DA6-41F6-97A5-330D2B622D60}" sibTransId="{3B5FA4F6-E4CF-4BC8-88AC-E726A0697BBA}"/>
    <dgm:cxn modelId="{57810BB9-A5B2-41D2-AED3-604DA633315E}" type="presOf" srcId="{66956425-ADD0-4D91-835F-1342C19A6B40}" destId="{3E35188B-91A2-402F-9595-B9EB36F599B1}" srcOrd="0" destOrd="0" presId="urn:microsoft.com/office/officeart/2008/layout/LinedList"/>
    <dgm:cxn modelId="{C312A9CE-8DBC-4B98-B9F0-76975F219BC7}" srcId="{41727F8A-47BF-430B-8638-61F144A52629}" destId="{E5C777CA-0E53-4F28-B616-A8282DA51467}" srcOrd="0" destOrd="0" parTransId="{9A36FF6C-3A77-4B2E-AD0B-6FE82001CAD5}" sibTransId="{49A95D62-F02D-4BBF-943F-2EEBBD0F4743}"/>
    <dgm:cxn modelId="{48D4ABFA-6001-4E33-A0DA-4C008AD1DEC8}" srcId="{41727F8A-47BF-430B-8638-61F144A52629}" destId="{BFD60D92-F0B7-4BB6-95B9-16F3F96C592B}" srcOrd="7" destOrd="0" parTransId="{CAA23A25-C05A-4138-BE09-24170F1147BB}" sibTransId="{9541A4BA-B8D9-429B-91DF-2357F75B11D0}"/>
    <dgm:cxn modelId="{BEB5A847-8FB4-4142-8827-434760209B94}" type="presParOf" srcId="{0AEE03D4-A718-4806-95AA-FFEEA9EE0AB9}" destId="{98373622-A070-4798-B36C-7CEF467154E5}" srcOrd="0" destOrd="0" presId="urn:microsoft.com/office/officeart/2008/layout/LinedList"/>
    <dgm:cxn modelId="{E0BF5E51-AD6B-4A9E-A4F9-BE1FAA7E83DB}" type="presParOf" srcId="{0AEE03D4-A718-4806-95AA-FFEEA9EE0AB9}" destId="{2ED2C502-D699-4EA9-9F00-41BD6B960A21}" srcOrd="1" destOrd="0" presId="urn:microsoft.com/office/officeart/2008/layout/LinedList"/>
    <dgm:cxn modelId="{ECE6B43E-7003-433A-A84A-296DE3D76888}" type="presParOf" srcId="{2ED2C502-D699-4EA9-9F00-41BD6B960A21}" destId="{8F035840-DB06-430F-A28F-CCECD9C8A50B}" srcOrd="0" destOrd="0" presId="urn:microsoft.com/office/officeart/2008/layout/LinedList"/>
    <dgm:cxn modelId="{59F1764D-A5F7-4FBB-B58B-D51C10F2A6DD}" type="presParOf" srcId="{2ED2C502-D699-4EA9-9F00-41BD6B960A21}" destId="{5306B799-2D8B-46DD-B920-261E94D24CFF}" srcOrd="1" destOrd="0" presId="urn:microsoft.com/office/officeart/2008/layout/LinedList"/>
    <dgm:cxn modelId="{D387A993-8DB4-4C4D-8571-5DC25143D1C3}" type="presParOf" srcId="{0AEE03D4-A718-4806-95AA-FFEEA9EE0AB9}" destId="{ABB5A439-827E-4F1D-83D6-26CD4145A53A}" srcOrd="2" destOrd="0" presId="urn:microsoft.com/office/officeart/2008/layout/LinedList"/>
    <dgm:cxn modelId="{076FD68A-1467-4778-A096-DEC9FBE0CAAC}" type="presParOf" srcId="{0AEE03D4-A718-4806-95AA-FFEEA9EE0AB9}" destId="{55A81131-2398-48A8-9ACE-CA913B77B1F9}" srcOrd="3" destOrd="0" presId="urn:microsoft.com/office/officeart/2008/layout/LinedList"/>
    <dgm:cxn modelId="{97FEECC4-A5DF-4EEB-B14D-F324080F6FD1}" type="presParOf" srcId="{55A81131-2398-48A8-9ACE-CA913B77B1F9}" destId="{3B985D00-707B-460C-B979-997CC720A380}" srcOrd="0" destOrd="0" presId="urn:microsoft.com/office/officeart/2008/layout/LinedList"/>
    <dgm:cxn modelId="{3FC80717-4BE7-4CD8-B1EE-C65EF5562678}" type="presParOf" srcId="{55A81131-2398-48A8-9ACE-CA913B77B1F9}" destId="{281452A5-206B-4E10-8C0C-C281A2DB69C2}" srcOrd="1" destOrd="0" presId="urn:microsoft.com/office/officeart/2008/layout/LinedList"/>
    <dgm:cxn modelId="{712763D2-621B-4154-B162-431563EAD4B0}" type="presParOf" srcId="{0AEE03D4-A718-4806-95AA-FFEEA9EE0AB9}" destId="{8B3D2A61-DB37-4D58-A3D3-50F5B805E168}" srcOrd="4" destOrd="0" presId="urn:microsoft.com/office/officeart/2008/layout/LinedList"/>
    <dgm:cxn modelId="{83AA409D-3D11-437E-9451-50A2B2631259}" type="presParOf" srcId="{0AEE03D4-A718-4806-95AA-FFEEA9EE0AB9}" destId="{10B7DAC7-ED4B-48E8-AAB6-66B6A33E6CBB}" srcOrd="5" destOrd="0" presId="urn:microsoft.com/office/officeart/2008/layout/LinedList"/>
    <dgm:cxn modelId="{89A0FAF4-B924-48AC-820E-56109716004C}" type="presParOf" srcId="{10B7DAC7-ED4B-48E8-AAB6-66B6A33E6CBB}" destId="{3E35188B-91A2-402F-9595-B9EB36F599B1}" srcOrd="0" destOrd="0" presId="urn:microsoft.com/office/officeart/2008/layout/LinedList"/>
    <dgm:cxn modelId="{BF8023FF-D3EE-4D29-A98B-A309E61C8D7F}" type="presParOf" srcId="{10B7DAC7-ED4B-48E8-AAB6-66B6A33E6CBB}" destId="{649A23C3-E4C6-498D-8553-9FDD62460178}" srcOrd="1" destOrd="0" presId="urn:microsoft.com/office/officeart/2008/layout/LinedList"/>
    <dgm:cxn modelId="{F5579159-83DF-445B-AC92-9654141B9AC8}" type="presParOf" srcId="{0AEE03D4-A718-4806-95AA-FFEEA9EE0AB9}" destId="{1F9EFA02-DD54-468B-86B9-DD2A71BC85D4}" srcOrd="6" destOrd="0" presId="urn:microsoft.com/office/officeart/2008/layout/LinedList"/>
    <dgm:cxn modelId="{B55E80B2-4704-43DC-AED5-756E0CA6CCCF}" type="presParOf" srcId="{0AEE03D4-A718-4806-95AA-FFEEA9EE0AB9}" destId="{FF4E2748-A919-41A5-BAC3-3C4638BF3A3E}" srcOrd="7" destOrd="0" presId="urn:microsoft.com/office/officeart/2008/layout/LinedList"/>
    <dgm:cxn modelId="{193B296E-B7FF-4B27-B41A-8D7CDDBAC9EA}" type="presParOf" srcId="{FF4E2748-A919-41A5-BAC3-3C4638BF3A3E}" destId="{51B985DA-0830-4346-8F20-778BC08C2D64}" srcOrd="0" destOrd="0" presId="urn:microsoft.com/office/officeart/2008/layout/LinedList"/>
    <dgm:cxn modelId="{0065A6EC-C74F-4CF0-A073-C29DA91B4812}" type="presParOf" srcId="{FF4E2748-A919-41A5-BAC3-3C4638BF3A3E}" destId="{80185077-96E7-43D7-B287-09125CB30137}" srcOrd="1" destOrd="0" presId="urn:microsoft.com/office/officeart/2008/layout/LinedList"/>
    <dgm:cxn modelId="{5E104C5E-C157-4449-9A22-D57A7A83BCC1}" type="presParOf" srcId="{0AEE03D4-A718-4806-95AA-FFEEA9EE0AB9}" destId="{56E0E9C1-A528-406F-A838-76BAAEEB299B}" srcOrd="8" destOrd="0" presId="urn:microsoft.com/office/officeart/2008/layout/LinedList"/>
    <dgm:cxn modelId="{C9D559CB-B312-4C7C-A09F-835BEEC9A1B7}" type="presParOf" srcId="{0AEE03D4-A718-4806-95AA-FFEEA9EE0AB9}" destId="{9E138E29-2018-45B3-BA54-C1D897B68343}" srcOrd="9" destOrd="0" presId="urn:microsoft.com/office/officeart/2008/layout/LinedList"/>
    <dgm:cxn modelId="{29C333CC-0FF8-43EB-97B5-973BDA26FB2E}" type="presParOf" srcId="{9E138E29-2018-45B3-BA54-C1D897B68343}" destId="{1CB1128F-DE82-41F5-A9DF-5BC4DEEA1A75}" srcOrd="0" destOrd="0" presId="urn:microsoft.com/office/officeart/2008/layout/LinedList"/>
    <dgm:cxn modelId="{1B3FEC04-0A3E-4F1E-8991-6642E1DC18BD}" type="presParOf" srcId="{9E138E29-2018-45B3-BA54-C1D897B68343}" destId="{EB03D8ED-7153-419A-955D-12658AD1FA9C}" srcOrd="1" destOrd="0" presId="urn:microsoft.com/office/officeart/2008/layout/LinedList"/>
    <dgm:cxn modelId="{643FC1FB-6A26-4B36-B4F5-4DD8302444D5}" type="presParOf" srcId="{0AEE03D4-A718-4806-95AA-FFEEA9EE0AB9}" destId="{93650C7C-4AFC-4CBE-976D-C0FB0F48E1DF}" srcOrd="10" destOrd="0" presId="urn:microsoft.com/office/officeart/2008/layout/LinedList"/>
    <dgm:cxn modelId="{BE7F4517-D59D-49AA-8591-BFA4CD9516E5}" type="presParOf" srcId="{0AEE03D4-A718-4806-95AA-FFEEA9EE0AB9}" destId="{D7C25DF4-C32B-4429-BB83-9316D31D5608}" srcOrd="11" destOrd="0" presId="urn:microsoft.com/office/officeart/2008/layout/LinedList"/>
    <dgm:cxn modelId="{4CA83E8E-988F-4A3A-A88D-3994C6E98CCF}" type="presParOf" srcId="{D7C25DF4-C32B-4429-BB83-9316D31D5608}" destId="{83028128-19A8-49B0-B1EF-DD1379F7DB02}" srcOrd="0" destOrd="0" presId="urn:microsoft.com/office/officeart/2008/layout/LinedList"/>
    <dgm:cxn modelId="{16DBF8E6-EF3C-4585-A9B4-2C3FF0C1308B}" type="presParOf" srcId="{D7C25DF4-C32B-4429-BB83-9316D31D5608}" destId="{8B11450C-4DBF-4304-9E42-3473DCFFF0AA}" srcOrd="1" destOrd="0" presId="urn:microsoft.com/office/officeart/2008/layout/LinedList"/>
    <dgm:cxn modelId="{57975184-695D-467F-BF9E-95A9DB1C89E9}" type="presParOf" srcId="{0AEE03D4-A718-4806-95AA-FFEEA9EE0AB9}" destId="{D2F460B4-5158-4B37-A0BC-57D8ECF1714B}" srcOrd="12" destOrd="0" presId="urn:microsoft.com/office/officeart/2008/layout/LinedList"/>
    <dgm:cxn modelId="{2729A379-2032-4B70-B0C1-90205182DC62}" type="presParOf" srcId="{0AEE03D4-A718-4806-95AA-FFEEA9EE0AB9}" destId="{611DFC62-C426-4C1A-995F-6F2F73EBAB01}" srcOrd="13" destOrd="0" presId="urn:microsoft.com/office/officeart/2008/layout/LinedList"/>
    <dgm:cxn modelId="{55378A2E-4565-4D29-947C-6643CA51141B}" type="presParOf" srcId="{611DFC62-C426-4C1A-995F-6F2F73EBAB01}" destId="{113B9C4E-935F-4D3F-AD35-2FBCCF775FAB}" srcOrd="0" destOrd="0" presId="urn:microsoft.com/office/officeart/2008/layout/LinedList"/>
    <dgm:cxn modelId="{678A71AB-C85F-4D20-953E-38D0EE659DDD}" type="presParOf" srcId="{611DFC62-C426-4C1A-995F-6F2F73EBAB01}" destId="{9819D938-390B-4B4C-8479-49F085F07DEC}" srcOrd="1" destOrd="0" presId="urn:microsoft.com/office/officeart/2008/layout/LinedList"/>
    <dgm:cxn modelId="{C8597ED3-4C65-417B-9633-0617942F6197}" type="presParOf" srcId="{0AEE03D4-A718-4806-95AA-FFEEA9EE0AB9}" destId="{CF771DB3-55E6-4325-8FD2-300F831BE0A4}" srcOrd="14" destOrd="0" presId="urn:microsoft.com/office/officeart/2008/layout/LinedList"/>
    <dgm:cxn modelId="{A37DFE4E-1FF6-4CB9-8C1D-A7D217124A44}" type="presParOf" srcId="{0AEE03D4-A718-4806-95AA-FFEEA9EE0AB9}" destId="{4F763CA4-792C-4D40-8ACC-24BB7E247CB8}" srcOrd="15" destOrd="0" presId="urn:microsoft.com/office/officeart/2008/layout/LinedList"/>
    <dgm:cxn modelId="{9F39984B-2A41-40FD-9317-6656216EFB34}" type="presParOf" srcId="{4F763CA4-792C-4D40-8ACC-24BB7E247CB8}" destId="{610D274E-359F-4C69-B97F-3D9D6CA91BB2}" srcOrd="0" destOrd="0" presId="urn:microsoft.com/office/officeart/2008/layout/LinedList"/>
    <dgm:cxn modelId="{00E0FF90-8577-4DAC-91D7-3F58B20FC3AC}" type="presParOf" srcId="{4F763CA4-792C-4D40-8ACC-24BB7E247CB8}" destId="{45D5CCCA-479F-4FD7-A18C-06C5329A704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4A4A95-33E8-44EA-944C-21F2AA8CE2F8}"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22E409C2-03CD-440C-BE16-276EBE562C35}">
      <dgm:prSet/>
      <dgm:spPr/>
      <dgm:t>
        <a:bodyPr/>
        <a:lstStyle/>
        <a:p>
          <a:r>
            <a:rPr lang="en-US"/>
            <a:t>Forgetting hanging indents</a:t>
          </a:r>
        </a:p>
      </dgm:t>
    </dgm:pt>
    <dgm:pt modelId="{848B8E81-1159-4C77-9AA2-C6CFF4A0F1CB}" type="parTrans" cxnId="{8F27B1BE-219C-47E0-BD95-92114EEF094A}">
      <dgm:prSet/>
      <dgm:spPr/>
      <dgm:t>
        <a:bodyPr/>
        <a:lstStyle/>
        <a:p>
          <a:endParaRPr lang="en-US"/>
        </a:p>
      </dgm:t>
    </dgm:pt>
    <dgm:pt modelId="{940D36FD-9D3A-4BB8-89F1-57002D9AFDA1}" type="sibTrans" cxnId="{8F27B1BE-219C-47E0-BD95-92114EEF094A}">
      <dgm:prSet/>
      <dgm:spPr/>
      <dgm:t>
        <a:bodyPr/>
        <a:lstStyle/>
        <a:p>
          <a:endParaRPr lang="en-US"/>
        </a:p>
      </dgm:t>
    </dgm:pt>
    <dgm:pt modelId="{D89F28A9-6CAE-4BEA-9F19-37EAC2DA6A36}">
      <dgm:prSet/>
      <dgm:spPr/>
      <dgm:t>
        <a:bodyPr/>
        <a:lstStyle/>
        <a:p>
          <a:r>
            <a:rPr lang="en-US"/>
            <a:t>Incorrect capitalization</a:t>
          </a:r>
        </a:p>
      </dgm:t>
    </dgm:pt>
    <dgm:pt modelId="{0CA0D94E-3A9A-4AC3-A928-ED9C1EFAF21F}" type="parTrans" cxnId="{7F472D37-CF39-44DF-A3F2-CD2D1C467017}">
      <dgm:prSet/>
      <dgm:spPr/>
      <dgm:t>
        <a:bodyPr/>
        <a:lstStyle/>
        <a:p>
          <a:endParaRPr lang="en-US"/>
        </a:p>
      </dgm:t>
    </dgm:pt>
    <dgm:pt modelId="{43E1D38B-CA65-4B9E-A8CB-BA65E6A30439}" type="sibTrans" cxnId="{7F472D37-CF39-44DF-A3F2-CD2D1C467017}">
      <dgm:prSet/>
      <dgm:spPr/>
      <dgm:t>
        <a:bodyPr/>
        <a:lstStyle/>
        <a:p>
          <a:endParaRPr lang="en-US"/>
        </a:p>
      </dgm:t>
    </dgm:pt>
    <dgm:pt modelId="{6708A8A9-B4A2-4FB7-9D8E-26A552C30B31}">
      <dgm:prSet/>
      <dgm:spPr/>
      <dgm:t>
        <a:bodyPr/>
        <a:lstStyle/>
        <a:p>
          <a:r>
            <a:rPr lang="en-US"/>
            <a:t>Using article title instead of journal title</a:t>
          </a:r>
        </a:p>
      </dgm:t>
    </dgm:pt>
    <dgm:pt modelId="{1C526E3B-945C-4FFE-ADE6-D48F5718B425}" type="parTrans" cxnId="{BC74E86F-0AF9-4B60-9321-3DB8BC80855E}">
      <dgm:prSet/>
      <dgm:spPr/>
      <dgm:t>
        <a:bodyPr/>
        <a:lstStyle/>
        <a:p>
          <a:endParaRPr lang="en-US"/>
        </a:p>
      </dgm:t>
    </dgm:pt>
    <dgm:pt modelId="{40417F8A-76D9-4EDA-9856-E0CADF25AA2A}" type="sibTrans" cxnId="{BC74E86F-0AF9-4B60-9321-3DB8BC80855E}">
      <dgm:prSet/>
      <dgm:spPr/>
      <dgm:t>
        <a:bodyPr/>
        <a:lstStyle/>
        <a:p>
          <a:endParaRPr lang="en-US"/>
        </a:p>
      </dgm:t>
    </dgm:pt>
    <dgm:pt modelId="{87C5D86B-8446-4681-9D23-074F15D22FC6}" type="pres">
      <dgm:prSet presAssocID="{344A4A95-33E8-44EA-944C-21F2AA8CE2F8}" presName="linear" presStyleCnt="0">
        <dgm:presLayoutVars>
          <dgm:animLvl val="lvl"/>
          <dgm:resizeHandles val="exact"/>
        </dgm:presLayoutVars>
      </dgm:prSet>
      <dgm:spPr/>
    </dgm:pt>
    <dgm:pt modelId="{CFCD4F50-847E-418A-B316-E11562F38D1E}" type="pres">
      <dgm:prSet presAssocID="{22E409C2-03CD-440C-BE16-276EBE562C35}" presName="parentText" presStyleLbl="node1" presStyleIdx="0" presStyleCnt="3">
        <dgm:presLayoutVars>
          <dgm:chMax val="0"/>
          <dgm:bulletEnabled val="1"/>
        </dgm:presLayoutVars>
      </dgm:prSet>
      <dgm:spPr/>
    </dgm:pt>
    <dgm:pt modelId="{F0945F82-2F30-492C-BAE9-B8E0ACCA8C63}" type="pres">
      <dgm:prSet presAssocID="{940D36FD-9D3A-4BB8-89F1-57002D9AFDA1}" presName="spacer" presStyleCnt="0"/>
      <dgm:spPr/>
    </dgm:pt>
    <dgm:pt modelId="{B2AF774B-C956-4540-A7C8-4E1E1B0E54D5}" type="pres">
      <dgm:prSet presAssocID="{D89F28A9-6CAE-4BEA-9F19-37EAC2DA6A36}" presName="parentText" presStyleLbl="node1" presStyleIdx="1" presStyleCnt="3">
        <dgm:presLayoutVars>
          <dgm:chMax val="0"/>
          <dgm:bulletEnabled val="1"/>
        </dgm:presLayoutVars>
      </dgm:prSet>
      <dgm:spPr/>
    </dgm:pt>
    <dgm:pt modelId="{CD95A373-6838-46F7-9E08-9CB308CB51D0}" type="pres">
      <dgm:prSet presAssocID="{43E1D38B-CA65-4B9E-A8CB-BA65E6A30439}" presName="spacer" presStyleCnt="0"/>
      <dgm:spPr/>
    </dgm:pt>
    <dgm:pt modelId="{E2FFF3BA-C6E5-4A48-B8B4-28915B7556B0}" type="pres">
      <dgm:prSet presAssocID="{6708A8A9-B4A2-4FB7-9D8E-26A552C30B31}" presName="parentText" presStyleLbl="node1" presStyleIdx="2" presStyleCnt="3">
        <dgm:presLayoutVars>
          <dgm:chMax val="0"/>
          <dgm:bulletEnabled val="1"/>
        </dgm:presLayoutVars>
      </dgm:prSet>
      <dgm:spPr/>
    </dgm:pt>
  </dgm:ptLst>
  <dgm:cxnLst>
    <dgm:cxn modelId="{B1D24313-B151-4E9F-A805-24430D5B21E4}" type="presOf" srcId="{22E409C2-03CD-440C-BE16-276EBE562C35}" destId="{CFCD4F50-847E-418A-B316-E11562F38D1E}" srcOrd="0" destOrd="0" presId="urn:microsoft.com/office/officeart/2005/8/layout/vList2"/>
    <dgm:cxn modelId="{7F472D37-CF39-44DF-A3F2-CD2D1C467017}" srcId="{344A4A95-33E8-44EA-944C-21F2AA8CE2F8}" destId="{D89F28A9-6CAE-4BEA-9F19-37EAC2DA6A36}" srcOrd="1" destOrd="0" parTransId="{0CA0D94E-3A9A-4AC3-A928-ED9C1EFAF21F}" sibTransId="{43E1D38B-CA65-4B9E-A8CB-BA65E6A30439}"/>
    <dgm:cxn modelId="{0415F449-04F7-4FF1-8718-3389BF8D925F}" type="presOf" srcId="{D89F28A9-6CAE-4BEA-9F19-37EAC2DA6A36}" destId="{B2AF774B-C956-4540-A7C8-4E1E1B0E54D5}" srcOrd="0" destOrd="0" presId="urn:microsoft.com/office/officeart/2005/8/layout/vList2"/>
    <dgm:cxn modelId="{BC74E86F-0AF9-4B60-9321-3DB8BC80855E}" srcId="{344A4A95-33E8-44EA-944C-21F2AA8CE2F8}" destId="{6708A8A9-B4A2-4FB7-9D8E-26A552C30B31}" srcOrd="2" destOrd="0" parTransId="{1C526E3B-945C-4FFE-ADE6-D48F5718B425}" sibTransId="{40417F8A-76D9-4EDA-9856-E0CADF25AA2A}"/>
    <dgm:cxn modelId="{4F297A79-EFF7-4306-8FC5-AD6610AFA15B}" type="presOf" srcId="{6708A8A9-B4A2-4FB7-9D8E-26A552C30B31}" destId="{E2FFF3BA-C6E5-4A48-B8B4-28915B7556B0}" srcOrd="0" destOrd="0" presId="urn:microsoft.com/office/officeart/2005/8/layout/vList2"/>
    <dgm:cxn modelId="{8F27B1BE-219C-47E0-BD95-92114EEF094A}" srcId="{344A4A95-33E8-44EA-944C-21F2AA8CE2F8}" destId="{22E409C2-03CD-440C-BE16-276EBE562C35}" srcOrd="0" destOrd="0" parTransId="{848B8E81-1159-4C77-9AA2-C6CFF4A0F1CB}" sibTransId="{940D36FD-9D3A-4BB8-89F1-57002D9AFDA1}"/>
    <dgm:cxn modelId="{306612F1-49C5-4396-9B47-02B779204C41}" type="presOf" srcId="{344A4A95-33E8-44EA-944C-21F2AA8CE2F8}" destId="{87C5D86B-8446-4681-9D23-074F15D22FC6}" srcOrd="0" destOrd="0" presId="urn:microsoft.com/office/officeart/2005/8/layout/vList2"/>
    <dgm:cxn modelId="{ADA75F28-A3FA-42A1-A0D4-96CA0A455A3F}" type="presParOf" srcId="{87C5D86B-8446-4681-9D23-074F15D22FC6}" destId="{CFCD4F50-847E-418A-B316-E11562F38D1E}" srcOrd="0" destOrd="0" presId="urn:microsoft.com/office/officeart/2005/8/layout/vList2"/>
    <dgm:cxn modelId="{3D0A2A83-F267-4381-A603-8CAC96BDDF22}" type="presParOf" srcId="{87C5D86B-8446-4681-9D23-074F15D22FC6}" destId="{F0945F82-2F30-492C-BAE9-B8E0ACCA8C63}" srcOrd="1" destOrd="0" presId="urn:microsoft.com/office/officeart/2005/8/layout/vList2"/>
    <dgm:cxn modelId="{449E07D9-50FF-4D1D-98FE-C43A8B2D0950}" type="presParOf" srcId="{87C5D86B-8446-4681-9D23-074F15D22FC6}" destId="{B2AF774B-C956-4540-A7C8-4E1E1B0E54D5}" srcOrd="2" destOrd="0" presId="urn:microsoft.com/office/officeart/2005/8/layout/vList2"/>
    <dgm:cxn modelId="{8F1348AB-6575-44A2-9613-48BF4A32201B}" type="presParOf" srcId="{87C5D86B-8446-4681-9D23-074F15D22FC6}" destId="{CD95A373-6838-46F7-9E08-9CB308CB51D0}" srcOrd="3" destOrd="0" presId="urn:microsoft.com/office/officeart/2005/8/layout/vList2"/>
    <dgm:cxn modelId="{7D14E057-49B1-45A2-9713-2B3C5AF341B6}" type="presParOf" srcId="{87C5D86B-8446-4681-9D23-074F15D22FC6}" destId="{E2FFF3BA-C6E5-4A48-B8B4-28915B7556B0}"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2D02FB-F177-4D9A-8101-4BAC878E1492}"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485564F-4201-4AB3-9B95-E1F7922D40A0}">
      <dgm:prSet/>
      <dgm:spPr/>
      <dgm:t>
        <a:bodyPr/>
        <a:lstStyle/>
        <a:p>
          <a:pPr>
            <a:lnSpc>
              <a:spcPct val="100000"/>
            </a:lnSpc>
          </a:pPr>
          <a:r>
            <a:rPr lang="en-US" dirty="0"/>
            <a:t>The Purdue</a:t>
          </a:r>
          <a:r>
            <a:rPr lang="en-US" u="none" dirty="0">
              <a:latin typeface="Tenorite"/>
            </a:rPr>
            <a:t> OW</a:t>
          </a:r>
          <a:r>
            <a:rPr lang="en-US" u="none" dirty="0">
              <a:solidFill>
                <a:schemeClr val="tx1"/>
              </a:solidFill>
              <a:latin typeface="Tenorite"/>
            </a:rPr>
            <a:t>L:</a:t>
          </a:r>
          <a:br>
            <a:rPr lang="en-US" dirty="0">
              <a:solidFill>
                <a:srgbClr val="010000"/>
              </a:solidFill>
              <a:latin typeface="Tenorite"/>
              <a:cs typeface="Calibri"/>
            </a:rPr>
          </a:br>
          <a:r>
            <a:rPr lang="en-US" dirty="0">
              <a:latin typeface="Tenorite"/>
              <a:cs typeface="Calibri"/>
            </a:rPr>
            <a:t>APA Style Guide</a:t>
          </a:r>
          <a:br>
            <a:rPr lang="en-US" dirty="0">
              <a:latin typeface="Tenorite"/>
              <a:cs typeface="Calibri"/>
            </a:rPr>
          </a:br>
          <a:r>
            <a:rPr lang="en-US" dirty="0">
              <a:solidFill>
                <a:schemeClr val="accent5">
                  <a:lumMod val="75000"/>
                </a:schemeClr>
              </a:solidFill>
              <a:latin typeface="Tenorite"/>
              <a:cs typeface="Calibri"/>
              <a:hlinkClick xmlns:r="http://schemas.openxmlformats.org/officeDocument/2006/relationships" r:id="rId1">
                <a:extLst>
                  <a:ext uri="{A12FA001-AC4F-418D-AE19-62706E023703}">
                    <ahyp:hlinkClr xmlns:ahyp="http://schemas.microsoft.com/office/drawing/2018/hyperlinkcolor" val="tx"/>
                  </a:ext>
                </a:extLst>
              </a:hlinkClick>
            </a:rPr>
            <a:t>http</a:t>
          </a:r>
          <a:r>
            <a:rPr lang="en-US" u="sng" dirty="0">
              <a:solidFill>
                <a:schemeClr val="accent5">
                  <a:lumMod val="75000"/>
                </a:schemeClr>
              </a:solidFill>
              <a:latin typeface="Tenorite"/>
              <a:cs typeface="Calibri"/>
              <a:hlinkClick xmlns:r="http://schemas.openxmlformats.org/officeDocument/2006/relationships" r:id="rId1">
                <a:extLst>
                  <a:ext uri="{A12FA001-AC4F-418D-AE19-62706E023703}">
                    <ahyp:hlinkClr xmlns:ahyp="http://schemas.microsoft.com/office/drawing/2018/hyperlinkcolor" val="tx"/>
                  </a:ext>
                </a:extLst>
              </a:hlinkClick>
            </a:rPr>
            <a:t>://owl.purdue.edu</a:t>
          </a:r>
          <a:r>
            <a:rPr lang="en-US" dirty="0">
              <a:solidFill>
                <a:schemeClr val="accent5">
                  <a:lumMod val="75000"/>
                </a:schemeClr>
              </a:solidFill>
            </a:rPr>
            <a:t>  </a:t>
          </a:r>
          <a:endParaRPr lang="en-US" u="sng" dirty="0">
            <a:solidFill>
              <a:schemeClr val="accent5">
                <a:lumMod val="75000"/>
              </a:schemeClr>
            </a:solidFill>
            <a:latin typeface="Tenorite"/>
            <a:cs typeface="Calibri"/>
            <a:hlinkClick xmlns:r="http://schemas.openxmlformats.org/officeDocument/2006/relationships" r:id="" action="ppaction://noaction">
              <a:extLst>
                <a:ext uri="{A12FA001-AC4F-418D-AE19-62706E023703}">
                  <ahyp:hlinkClr xmlns:ahyp="http://schemas.microsoft.com/office/drawing/2018/hyperlinkcolor" val="tx"/>
                </a:ext>
              </a:extLst>
            </a:hlinkClick>
          </a:endParaRPr>
        </a:p>
      </dgm:t>
    </dgm:pt>
    <dgm:pt modelId="{B8476BCA-F032-432D-8E00-5AF35B1B4879}" type="parTrans" cxnId="{E68974E7-DF3E-497E-996F-3B279C6A47CA}">
      <dgm:prSet/>
      <dgm:spPr/>
      <dgm:t>
        <a:bodyPr/>
        <a:lstStyle/>
        <a:p>
          <a:endParaRPr lang="en-US"/>
        </a:p>
      </dgm:t>
    </dgm:pt>
    <dgm:pt modelId="{DCA91390-6F9A-4E90-933D-C6EEAA8410A2}" type="sibTrans" cxnId="{E68974E7-DF3E-497E-996F-3B279C6A47CA}">
      <dgm:prSet/>
      <dgm:spPr/>
      <dgm:t>
        <a:bodyPr/>
        <a:lstStyle/>
        <a:p>
          <a:pPr>
            <a:lnSpc>
              <a:spcPct val="100000"/>
            </a:lnSpc>
          </a:pPr>
          <a:endParaRPr lang="en-US"/>
        </a:p>
      </dgm:t>
    </dgm:pt>
    <dgm:pt modelId="{14B243C2-0099-4532-928E-012956FD9D0F}">
      <dgm:prSet/>
      <dgm:spPr/>
      <dgm:t>
        <a:bodyPr/>
        <a:lstStyle/>
        <a:p>
          <a:pPr>
            <a:lnSpc>
              <a:spcPct val="100000"/>
            </a:lnSpc>
          </a:pPr>
          <a:r>
            <a:rPr lang="en-US"/>
            <a:t>The APA’s Official Website </a:t>
          </a:r>
          <a:br>
            <a:rPr lang="en-US" u="none">
              <a:latin typeface="Tenorite"/>
            </a:rPr>
          </a:br>
          <a:r>
            <a:rPr lang="en-US" u="sng">
              <a:hlinkClick xmlns:r="http://schemas.openxmlformats.org/officeDocument/2006/relationships" r:id="rId2"/>
            </a:rPr>
            <a:t>http://www.apastyle.org</a:t>
          </a:r>
          <a:r>
            <a:rPr lang="en-US"/>
            <a:t> </a:t>
          </a:r>
        </a:p>
      </dgm:t>
    </dgm:pt>
    <dgm:pt modelId="{757971D9-A4CD-4FBE-A073-98B8C525B7A8}" type="parTrans" cxnId="{49BD06DF-0E19-40E0-BEC9-D3C2442D820F}">
      <dgm:prSet/>
      <dgm:spPr/>
      <dgm:t>
        <a:bodyPr/>
        <a:lstStyle/>
        <a:p>
          <a:endParaRPr lang="en-US"/>
        </a:p>
      </dgm:t>
    </dgm:pt>
    <dgm:pt modelId="{DEB2F7D5-F3E2-49D7-B30B-120F2BD55928}" type="sibTrans" cxnId="{49BD06DF-0E19-40E0-BEC9-D3C2442D820F}">
      <dgm:prSet/>
      <dgm:spPr/>
      <dgm:t>
        <a:bodyPr/>
        <a:lstStyle/>
        <a:p>
          <a:pPr>
            <a:lnSpc>
              <a:spcPct val="100000"/>
            </a:lnSpc>
          </a:pPr>
          <a:endParaRPr lang="en-US"/>
        </a:p>
      </dgm:t>
    </dgm:pt>
    <dgm:pt modelId="{E756E1EF-A771-402F-8628-451EC03F2385}">
      <dgm:prSet/>
      <dgm:spPr/>
      <dgm:t>
        <a:bodyPr/>
        <a:lstStyle/>
        <a:p>
          <a:pPr>
            <a:lnSpc>
              <a:spcPct val="100000"/>
            </a:lnSpc>
          </a:pPr>
          <a:r>
            <a:rPr lang="en-US" dirty="0"/>
            <a:t>APA, 7th ed.</a:t>
          </a:r>
          <a:r>
            <a:rPr lang="en-US" dirty="0">
              <a:latin typeface="Tenorite"/>
            </a:rPr>
            <a:t> </a:t>
          </a:r>
          <a:r>
            <a:rPr lang="en-US" dirty="0"/>
            <a:t>(Spanish)</a:t>
          </a:r>
          <a:br>
            <a:rPr lang="en-US" dirty="0">
              <a:latin typeface="Tenorite"/>
            </a:rPr>
          </a:br>
          <a:r>
            <a:rPr lang="en-US" dirty="0"/>
            <a:t> </a:t>
          </a:r>
          <a:r>
            <a:rPr lang="en-US" dirty="0">
              <a:hlinkClick xmlns:r="http://schemas.openxmlformats.org/officeDocument/2006/relationships" r:id="rId3"/>
            </a:rPr>
            <a:t>https://normas-apa.org/</a:t>
          </a:r>
          <a:r>
            <a:rPr lang="en-US" dirty="0"/>
            <a:t> </a:t>
          </a:r>
        </a:p>
      </dgm:t>
    </dgm:pt>
    <dgm:pt modelId="{7AE4EE5C-7EB8-4963-83A0-2F33CFE1FBCC}" type="parTrans" cxnId="{610D8B0B-A927-43E6-A5BF-85E6A1B215EA}">
      <dgm:prSet/>
      <dgm:spPr/>
      <dgm:t>
        <a:bodyPr/>
        <a:lstStyle/>
        <a:p>
          <a:endParaRPr lang="en-US"/>
        </a:p>
      </dgm:t>
    </dgm:pt>
    <dgm:pt modelId="{42D7777C-34F4-47B9-BF00-07A57CB01250}" type="sibTrans" cxnId="{610D8B0B-A927-43E6-A5BF-85E6A1B215EA}">
      <dgm:prSet/>
      <dgm:spPr/>
      <dgm:t>
        <a:bodyPr/>
        <a:lstStyle/>
        <a:p>
          <a:pPr>
            <a:lnSpc>
              <a:spcPct val="100000"/>
            </a:lnSpc>
          </a:pPr>
          <a:endParaRPr lang="en-US"/>
        </a:p>
      </dgm:t>
    </dgm:pt>
    <dgm:pt modelId="{7539BACF-1E89-4592-8E3B-658270283F42}">
      <dgm:prSet/>
      <dgm:spPr/>
      <dgm:t>
        <a:bodyPr/>
        <a:lstStyle/>
        <a:p>
          <a:pPr>
            <a:lnSpc>
              <a:spcPct val="100000"/>
            </a:lnSpc>
          </a:pPr>
          <a:r>
            <a:rPr lang="en-US" dirty="0"/>
            <a:t>APA, 7th ed. (French) </a:t>
          </a:r>
          <a:br>
            <a:rPr lang="en-US" dirty="0">
              <a:latin typeface="Tenorite"/>
            </a:rPr>
          </a:br>
          <a:r>
            <a:rPr lang="en-US" dirty="0">
              <a:hlinkClick xmlns:r="http://schemas.openxmlformats.org/officeDocument/2006/relationships" r:id="rId4"/>
            </a:rPr>
            <a:t>https://ustboniface.libguides.com/citer/apa7</a:t>
          </a:r>
          <a:r>
            <a:rPr lang="en-US" dirty="0"/>
            <a:t> </a:t>
          </a:r>
        </a:p>
      </dgm:t>
    </dgm:pt>
    <dgm:pt modelId="{A434E464-158D-4F93-A1A6-F8567D76DCA4}" type="parTrans" cxnId="{76E3F2E5-AB57-4720-9641-745A2386E951}">
      <dgm:prSet/>
      <dgm:spPr/>
      <dgm:t>
        <a:bodyPr/>
        <a:lstStyle/>
        <a:p>
          <a:endParaRPr lang="en-US"/>
        </a:p>
      </dgm:t>
    </dgm:pt>
    <dgm:pt modelId="{809A04B6-899F-45DC-A957-8154FC03FE73}" type="sibTrans" cxnId="{76E3F2E5-AB57-4720-9641-745A2386E951}">
      <dgm:prSet/>
      <dgm:spPr/>
      <dgm:t>
        <a:bodyPr/>
        <a:lstStyle/>
        <a:p>
          <a:endParaRPr lang="en-US"/>
        </a:p>
      </dgm:t>
    </dgm:pt>
    <dgm:pt modelId="{BAEEBBC2-879D-4E12-BFD1-F1E745D7A7E8}">
      <dgm:prSet phldr="0"/>
      <dgm:spPr/>
      <dgm:t>
        <a:bodyPr/>
        <a:lstStyle/>
        <a:p>
          <a:pPr>
            <a:lnSpc>
              <a:spcPct val="100000"/>
            </a:lnSpc>
          </a:pPr>
          <a:r>
            <a:rPr lang="en-US" b="0" dirty="0">
              <a:latin typeface="Tenorite"/>
            </a:rPr>
            <a:t>Miami Regional University:</a:t>
          </a:r>
          <a:r>
            <a:rPr lang="en-US" dirty="0">
              <a:latin typeface="Tenorite"/>
            </a:rPr>
            <a:t> </a:t>
          </a:r>
          <a:r>
            <a:rPr lang="en-US" b="0" i="0" dirty="0">
              <a:latin typeface="Tenorite"/>
            </a:rPr>
            <a:t>Writing &amp; Research </a:t>
          </a:r>
          <a:r>
            <a:rPr lang="en-US" b="0" i="0" dirty="0">
              <a:solidFill>
                <a:schemeClr val="tx1"/>
              </a:solidFill>
              <a:latin typeface="Tenorite"/>
            </a:rPr>
            <a:t>Resources</a:t>
          </a:r>
          <a:br>
            <a:rPr lang="en-US" b="0" i="0" dirty="0">
              <a:solidFill>
                <a:schemeClr val="tx1"/>
              </a:solidFill>
              <a:latin typeface="Tenorite"/>
            </a:rPr>
          </a:br>
          <a:r>
            <a:rPr lang="en-US" dirty="0">
              <a:hlinkClick xmlns:r="http://schemas.openxmlformats.org/officeDocument/2006/relationships" r:id="rId5"/>
            </a:rPr>
            <a:t>https://na.accessit.online/MMR00/?serviceId=ExternalEvent&amp;rlSn=10&amp;rlKey=1681343490</a:t>
          </a:r>
          <a:endParaRPr lang="en-US" dirty="0">
            <a:latin typeface="Tenorite"/>
          </a:endParaRPr>
        </a:p>
      </dgm:t>
    </dgm:pt>
    <dgm:pt modelId="{172E7DE7-BAFE-4615-B42C-3DE28A686E7C}" type="parTrans" cxnId="{B2773234-4893-4CBC-B8F1-AE8994DD7F11}">
      <dgm:prSet/>
      <dgm:spPr/>
      <dgm:t>
        <a:bodyPr/>
        <a:lstStyle/>
        <a:p>
          <a:endParaRPr lang="en-US"/>
        </a:p>
      </dgm:t>
    </dgm:pt>
    <dgm:pt modelId="{D525D2E1-B5D2-4C3C-841E-9E10A01C0363}" type="sibTrans" cxnId="{B2773234-4893-4CBC-B8F1-AE8994DD7F11}">
      <dgm:prSet/>
      <dgm:spPr/>
      <dgm:t>
        <a:bodyPr/>
        <a:lstStyle/>
        <a:p>
          <a:pPr>
            <a:lnSpc>
              <a:spcPct val="100000"/>
            </a:lnSpc>
          </a:pPr>
          <a:endParaRPr lang="en-US"/>
        </a:p>
      </dgm:t>
    </dgm:pt>
    <dgm:pt modelId="{157D41C3-3A57-40B2-821F-922A6D01ED9B}">
      <dgm:prSet phldr="0"/>
      <dgm:spPr/>
      <dgm:t>
        <a:bodyPr/>
        <a:lstStyle/>
        <a:p>
          <a:pPr rtl="0">
            <a:lnSpc>
              <a:spcPct val="100000"/>
            </a:lnSpc>
          </a:pPr>
          <a:r>
            <a:rPr lang="en-US" b="0">
              <a:solidFill>
                <a:schemeClr val="tx1"/>
              </a:solidFill>
              <a:latin typeface="Tenorite"/>
              <a:cs typeface="Calibri"/>
            </a:rPr>
            <a:t>Harvard College Writing Center</a:t>
          </a:r>
          <a:r>
            <a:rPr lang="en-US">
              <a:solidFill>
                <a:schemeClr val="tx1"/>
              </a:solidFill>
              <a:latin typeface="Tenorite"/>
              <a:cs typeface="Calibri"/>
            </a:rPr>
            <a:t>:</a:t>
          </a:r>
          <a:br>
            <a:rPr lang="en-US">
              <a:solidFill>
                <a:srgbClr val="010000"/>
              </a:solidFill>
              <a:latin typeface="Tenorite"/>
              <a:cs typeface="Calibri"/>
            </a:rPr>
          </a:br>
          <a:r>
            <a:rPr lang="en-US">
              <a:latin typeface="Tenorite"/>
              <a:cs typeface="Calibri"/>
            </a:rPr>
            <a:t>Strategies for Writing Essays</a:t>
          </a:r>
          <a:br>
            <a:rPr lang="en-US">
              <a:latin typeface="Tenorite"/>
              <a:cs typeface="Calibri"/>
            </a:rPr>
          </a:br>
          <a:r>
            <a:rPr lang="en-US">
              <a:solidFill>
                <a:srgbClr val="000000"/>
              </a:solidFill>
              <a:latin typeface="Tenorite"/>
              <a:cs typeface="Calibri"/>
              <a:hlinkClick xmlns:r="http://schemas.openxmlformats.org/officeDocument/2006/relationships" r:id="rId6"/>
            </a:rPr>
            <a:t>https://writingcenter.fas.harvard.edu/pages/strategies-essay-writing</a:t>
          </a:r>
          <a:r>
            <a:rPr lang="en-US">
              <a:solidFill>
                <a:srgbClr val="000000"/>
              </a:solidFill>
              <a:latin typeface="Tenorite"/>
              <a:cs typeface="Calibri"/>
            </a:rPr>
            <a:t> </a:t>
          </a:r>
          <a:r>
            <a:rPr lang="en-US">
              <a:latin typeface="Tenorite"/>
              <a:cs typeface="Calibri"/>
            </a:rPr>
            <a:t> </a:t>
          </a:r>
          <a:endParaRPr lang="en-US">
            <a:solidFill>
              <a:srgbClr val="010000"/>
            </a:solidFill>
            <a:latin typeface="Tenorite"/>
            <a:cs typeface="Calibri"/>
          </a:endParaRPr>
        </a:p>
      </dgm:t>
    </dgm:pt>
    <dgm:pt modelId="{DDF792D1-63EC-49A6-9A2B-6065D7A66357}" type="parTrans" cxnId="{9D1E2F4E-7A2A-45FB-B65F-F1AD81C7D902}">
      <dgm:prSet/>
      <dgm:spPr/>
      <dgm:t>
        <a:bodyPr/>
        <a:lstStyle/>
        <a:p>
          <a:endParaRPr lang="en-US"/>
        </a:p>
      </dgm:t>
    </dgm:pt>
    <dgm:pt modelId="{1606AFB1-4CB6-496B-BFD9-A237703BDC06}" type="sibTrans" cxnId="{9D1E2F4E-7A2A-45FB-B65F-F1AD81C7D902}">
      <dgm:prSet/>
      <dgm:spPr/>
      <dgm:t>
        <a:bodyPr/>
        <a:lstStyle/>
        <a:p>
          <a:pPr>
            <a:lnSpc>
              <a:spcPct val="100000"/>
            </a:lnSpc>
          </a:pPr>
          <a:endParaRPr lang="en-US"/>
        </a:p>
      </dgm:t>
    </dgm:pt>
    <dgm:pt modelId="{93625530-213C-450A-8C6D-6AEC84D37AA3}" type="pres">
      <dgm:prSet presAssocID="{792D02FB-F177-4D9A-8101-4BAC878E1492}" presName="root" presStyleCnt="0">
        <dgm:presLayoutVars>
          <dgm:dir/>
          <dgm:resizeHandles val="exact"/>
        </dgm:presLayoutVars>
      </dgm:prSet>
      <dgm:spPr/>
    </dgm:pt>
    <dgm:pt modelId="{AD4F57EB-851D-4D26-B23A-F32AE9FA62BB}" type="pres">
      <dgm:prSet presAssocID="{792D02FB-F177-4D9A-8101-4BAC878E1492}" presName="container" presStyleCnt="0">
        <dgm:presLayoutVars>
          <dgm:dir/>
          <dgm:resizeHandles val="exact"/>
        </dgm:presLayoutVars>
      </dgm:prSet>
      <dgm:spPr/>
    </dgm:pt>
    <dgm:pt modelId="{4DA04671-43C9-4C27-A1A4-264571F84450}" type="pres">
      <dgm:prSet presAssocID="{BAEEBBC2-879D-4E12-BFD1-F1E745D7A7E8}" presName="compNode" presStyleCnt="0"/>
      <dgm:spPr/>
    </dgm:pt>
    <dgm:pt modelId="{358124DE-7AB4-43B6-BD46-7CF9DB18BA2A}" type="pres">
      <dgm:prSet presAssocID="{BAEEBBC2-879D-4E12-BFD1-F1E745D7A7E8}" presName="iconBgRect" presStyleLbl="bgShp" presStyleIdx="0" presStyleCnt="6"/>
      <dgm:spPr>
        <a:solidFill>
          <a:schemeClr val="tx1"/>
        </a:solidFill>
      </dgm:spPr>
    </dgm:pt>
    <dgm:pt modelId="{6917B910-C36C-465F-9EA0-CD781A7B5955}" type="pres">
      <dgm:prSet presAssocID="{BAEEBBC2-879D-4E12-BFD1-F1E745D7A7E8}" presName="iconRect" presStyleLbl="node1" presStyleIdx="0" presStyleCnt="6"/>
      <dgm:spPr/>
    </dgm:pt>
    <dgm:pt modelId="{01E702A1-29D6-4D22-8A92-6E81939E0B08}" type="pres">
      <dgm:prSet presAssocID="{BAEEBBC2-879D-4E12-BFD1-F1E745D7A7E8}" presName="spaceRect" presStyleCnt="0"/>
      <dgm:spPr/>
    </dgm:pt>
    <dgm:pt modelId="{CD11A6EE-6AE4-4A41-B0F6-DF2DA40A36BA}" type="pres">
      <dgm:prSet presAssocID="{BAEEBBC2-879D-4E12-BFD1-F1E745D7A7E8}" presName="textRect" presStyleLbl="revTx" presStyleIdx="0" presStyleCnt="6">
        <dgm:presLayoutVars>
          <dgm:chMax val="1"/>
          <dgm:chPref val="1"/>
        </dgm:presLayoutVars>
      </dgm:prSet>
      <dgm:spPr/>
    </dgm:pt>
    <dgm:pt modelId="{CC4BCDA6-0888-4916-9640-15736264B483}" type="pres">
      <dgm:prSet presAssocID="{D525D2E1-B5D2-4C3C-841E-9E10A01C0363}" presName="sibTrans" presStyleLbl="sibTrans2D1" presStyleIdx="0" presStyleCnt="0"/>
      <dgm:spPr/>
    </dgm:pt>
    <dgm:pt modelId="{FC33856B-F476-452C-BE4C-165D44B70A75}" type="pres">
      <dgm:prSet presAssocID="{157D41C3-3A57-40B2-821F-922A6D01ED9B}" presName="compNode" presStyleCnt="0"/>
      <dgm:spPr/>
    </dgm:pt>
    <dgm:pt modelId="{A6A16EA9-C253-46CF-8184-3CF1F892CBF2}" type="pres">
      <dgm:prSet presAssocID="{157D41C3-3A57-40B2-821F-922A6D01ED9B}" presName="iconBgRect" presStyleLbl="bgShp" presStyleIdx="1" presStyleCnt="6"/>
      <dgm:spPr/>
    </dgm:pt>
    <dgm:pt modelId="{31BC1FA4-B79C-426B-BA99-22C26C565534}" type="pres">
      <dgm:prSet presAssocID="{157D41C3-3A57-40B2-821F-922A6D01ED9B}" presName="iconRect" presStyleLbl="node1" presStyleIdx="1" presStyleCnt="6"/>
      <dgm:spPr/>
    </dgm:pt>
    <dgm:pt modelId="{B91B7083-89AB-417E-A36B-1960FA94770A}" type="pres">
      <dgm:prSet presAssocID="{157D41C3-3A57-40B2-821F-922A6D01ED9B}" presName="spaceRect" presStyleCnt="0"/>
      <dgm:spPr/>
    </dgm:pt>
    <dgm:pt modelId="{CE23BF33-B7A6-4CF8-B48A-9E26192CBC10}" type="pres">
      <dgm:prSet presAssocID="{157D41C3-3A57-40B2-821F-922A6D01ED9B}" presName="textRect" presStyleLbl="revTx" presStyleIdx="1" presStyleCnt="6">
        <dgm:presLayoutVars>
          <dgm:chMax val="1"/>
          <dgm:chPref val="1"/>
        </dgm:presLayoutVars>
      </dgm:prSet>
      <dgm:spPr/>
    </dgm:pt>
    <dgm:pt modelId="{6A4E7730-F53A-46A4-9A99-9281E9938595}" type="pres">
      <dgm:prSet presAssocID="{1606AFB1-4CB6-496B-BFD9-A237703BDC06}" presName="sibTrans" presStyleLbl="sibTrans2D1" presStyleIdx="0" presStyleCnt="0"/>
      <dgm:spPr/>
    </dgm:pt>
    <dgm:pt modelId="{E6BEC1AF-26BA-4E26-BCB7-C346B8BD1186}" type="pres">
      <dgm:prSet presAssocID="{C485564F-4201-4AB3-9B95-E1F7922D40A0}" presName="compNode" presStyleCnt="0"/>
      <dgm:spPr/>
    </dgm:pt>
    <dgm:pt modelId="{84B159A3-238A-4CA6-97A3-145AE6BF8F84}" type="pres">
      <dgm:prSet presAssocID="{C485564F-4201-4AB3-9B95-E1F7922D40A0}" presName="iconBgRect" presStyleLbl="bgShp" presStyleIdx="2" presStyleCnt="6"/>
      <dgm:spPr/>
    </dgm:pt>
    <dgm:pt modelId="{2E3D205E-0DE4-4D81-8884-2945A47A362F}" type="pres">
      <dgm:prSet presAssocID="{C485564F-4201-4AB3-9B95-E1F7922D40A0}" presName="iconRect" presStyleLbl="node1" presStyleIdx="2"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wl"/>
        </a:ext>
      </dgm:extLst>
    </dgm:pt>
    <dgm:pt modelId="{43655376-2A94-428E-A746-1F46DA6075F3}" type="pres">
      <dgm:prSet presAssocID="{C485564F-4201-4AB3-9B95-E1F7922D40A0}" presName="spaceRect" presStyleCnt="0"/>
      <dgm:spPr/>
    </dgm:pt>
    <dgm:pt modelId="{11BE5DD2-3665-4562-9137-14D5653D09A6}" type="pres">
      <dgm:prSet presAssocID="{C485564F-4201-4AB3-9B95-E1F7922D40A0}" presName="textRect" presStyleLbl="revTx" presStyleIdx="2" presStyleCnt="6">
        <dgm:presLayoutVars>
          <dgm:chMax val="1"/>
          <dgm:chPref val="1"/>
        </dgm:presLayoutVars>
      </dgm:prSet>
      <dgm:spPr/>
    </dgm:pt>
    <dgm:pt modelId="{A7AC3602-AEF8-47BB-AF90-19F1B9F2B905}" type="pres">
      <dgm:prSet presAssocID="{DCA91390-6F9A-4E90-933D-C6EEAA8410A2}" presName="sibTrans" presStyleLbl="sibTrans2D1" presStyleIdx="0" presStyleCnt="0"/>
      <dgm:spPr/>
    </dgm:pt>
    <dgm:pt modelId="{1EFA001D-7714-43FE-88EC-100ADAD49351}" type="pres">
      <dgm:prSet presAssocID="{14B243C2-0099-4532-928E-012956FD9D0F}" presName="compNode" presStyleCnt="0"/>
      <dgm:spPr/>
    </dgm:pt>
    <dgm:pt modelId="{0317B439-A518-49D1-9F0F-063939BF6035}" type="pres">
      <dgm:prSet presAssocID="{14B243C2-0099-4532-928E-012956FD9D0F}" presName="iconBgRect" presStyleLbl="bgShp" presStyleIdx="3" presStyleCnt="6"/>
      <dgm:spPr/>
    </dgm:pt>
    <dgm:pt modelId="{569C5E6E-D8EA-4C88-ABF5-E1C785AD0EF7}" type="pres">
      <dgm:prSet presAssocID="{14B243C2-0099-4532-928E-012956FD9D0F}" presName="iconRect" presStyleLbl="node1" presStyleIdx="3"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B500BBCE-895B-4CDA-BB39-2541FA93B166}" type="pres">
      <dgm:prSet presAssocID="{14B243C2-0099-4532-928E-012956FD9D0F}" presName="spaceRect" presStyleCnt="0"/>
      <dgm:spPr/>
    </dgm:pt>
    <dgm:pt modelId="{1D753937-21CC-4B05-8B18-B54BC225DF73}" type="pres">
      <dgm:prSet presAssocID="{14B243C2-0099-4532-928E-012956FD9D0F}" presName="textRect" presStyleLbl="revTx" presStyleIdx="3" presStyleCnt="6">
        <dgm:presLayoutVars>
          <dgm:chMax val="1"/>
          <dgm:chPref val="1"/>
        </dgm:presLayoutVars>
      </dgm:prSet>
      <dgm:spPr/>
    </dgm:pt>
    <dgm:pt modelId="{16BCBCD6-EE78-4C7B-9D9C-368DEBDE5E46}" type="pres">
      <dgm:prSet presAssocID="{DEB2F7D5-F3E2-49D7-B30B-120F2BD55928}" presName="sibTrans" presStyleLbl="sibTrans2D1" presStyleIdx="0" presStyleCnt="0"/>
      <dgm:spPr/>
    </dgm:pt>
    <dgm:pt modelId="{40C663BD-9992-4A91-8344-D1E00109BFAF}" type="pres">
      <dgm:prSet presAssocID="{E756E1EF-A771-402F-8628-451EC03F2385}" presName="compNode" presStyleCnt="0"/>
      <dgm:spPr/>
    </dgm:pt>
    <dgm:pt modelId="{F30FEAF1-741C-4013-B6F5-0A3FA64E9172}" type="pres">
      <dgm:prSet presAssocID="{E756E1EF-A771-402F-8628-451EC03F2385}" presName="iconBgRect" presStyleLbl="bgShp" presStyleIdx="4" presStyleCnt="6"/>
      <dgm:spPr/>
    </dgm:pt>
    <dgm:pt modelId="{4D79B732-FB58-4203-8D85-D7D491F3FC4E}" type="pres">
      <dgm:prSet presAssocID="{E756E1EF-A771-402F-8628-451EC03F2385}" presName="iconRect" presStyleLbl="node1" presStyleIdx="4"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at"/>
        </a:ext>
      </dgm:extLst>
    </dgm:pt>
    <dgm:pt modelId="{5E9CDB02-13AC-474C-9022-DF504D23CB8F}" type="pres">
      <dgm:prSet presAssocID="{E756E1EF-A771-402F-8628-451EC03F2385}" presName="spaceRect" presStyleCnt="0"/>
      <dgm:spPr/>
    </dgm:pt>
    <dgm:pt modelId="{2D0DACB2-17BE-4402-A5B0-82B746C71229}" type="pres">
      <dgm:prSet presAssocID="{E756E1EF-A771-402F-8628-451EC03F2385}" presName="textRect" presStyleLbl="revTx" presStyleIdx="4" presStyleCnt="6">
        <dgm:presLayoutVars>
          <dgm:chMax val="1"/>
          <dgm:chPref val="1"/>
        </dgm:presLayoutVars>
      </dgm:prSet>
      <dgm:spPr/>
    </dgm:pt>
    <dgm:pt modelId="{A3738DE9-821A-4DC7-8B4B-9441ED8E95D0}" type="pres">
      <dgm:prSet presAssocID="{42D7777C-34F4-47B9-BF00-07A57CB01250}" presName="sibTrans" presStyleLbl="sibTrans2D1" presStyleIdx="0" presStyleCnt="0"/>
      <dgm:spPr/>
    </dgm:pt>
    <dgm:pt modelId="{BFE486E4-89A6-487C-AFD8-7E4DAA1F5655}" type="pres">
      <dgm:prSet presAssocID="{7539BACF-1E89-4592-8E3B-658270283F42}" presName="compNode" presStyleCnt="0"/>
      <dgm:spPr/>
    </dgm:pt>
    <dgm:pt modelId="{2B79B3D4-7D43-40AE-B409-9E5CE841198B}" type="pres">
      <dgm:prSet presAssocID="{7539BACF-1E89-4592-8E3B-658270283F42}" presName="iconBgRect" presStyleLbl="bgShp" presStyleIdx="5" presStyleCnt="6"/>
      <dgm:spPr/>
    </dgm:pt>
    <dgm:pt modelId="{D9C44CBA-23D2-41D9-B634-F5325DCAF0AE}" type="pres">
      <dgm:prSet presAssocID="{7539BACF-1E89-4592-8E3B-658270283F42}" presName="iconRect" presStyleLbl="node1" presStyleIdx="5" presStyleCnt="6"/>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ooks"/>
        </a:ext>
      </dgm:extLst>
    </dgm:pt>
    <dgm:pt modelId="{82F6FDF7-A390-4B8C-AA09-87DF0BA4DA0A}" type="pres">
      <dgm:prSet presAssocID="{7539BACF-1E89-4592-8E3B-658270283F42}" presName="spaceRect" presStyleCnt="0"/>
      <dgm:spPr/>
    </dgm:pt>
    <dgm:pt modelId="{CAD96514-7A92-4302-9687-674DF7B40B8A}" type="pres">
      <dgm:prSet presAssocID="{7539BACF-1E89-4592-8E3B-658270283F42}" presName="textRect" presStyleLbl="revTx" presStyleIdx="5" presStyleCnt="6">
        <dgm:presLayoutVars>
          <dgm:chMax val="1"/>
          <dgm:chPref val="1"/>
        </dgm:presLayoutVars>
      </dgm:prSet>
      <dgm:spPr/>
    </dgm:pt>
  </dgm:ptLst>
  <dgm:cxnLst>
    <dgm:cxn modelId="{610D8B0B-A927-43E6-A5BF-85E6A1B215EA}" srcId="{792D02FB-F177-4D9A-8101-4BAC878E1492}" destId="{E756E1EF-A771-402F-8628-451EC03F2385}" srcOrd="4" destOrd="0" parTransId="{7AE4EE5C-7EB8-4963-83A0-2F33CFE1FBCC}" sibTransId="{42D7777C-34F4-47B9-BF00-07A57CB01250}"/>
    <dgm:cxn modelId="{B2773234-4893-4CBC-B8F1-AE8994DD7F11}" srcId="{792D02FB-F177-4D9A-8101-4BAC878E1492}" destId="{BAEEBBC2-879D-4E12-BFD1-F1E745D7A7E8}" srcOrd="0" destOrd="0" parTransId="{172E7DE7-BAFE-4615-B42C-3DE28A686E7C}" sibTransId="{D525D2E1-B5D2-4C3C-841E-9E10A01C0363}"/>
    <dgm:cxn modelId="{8DE1593B-47BE-4FDA-93B8-EA022AA22FB1}" type="presOf" srcId="{DCA91390-6F9A-4E90-933D-C6EEAA8410A2}" destId="{A7AC3602-AEF8-47BB-AF90-19F1B9F2B905}" srcOrd="0" destOrd="0" presId="urn:microsoft.com/office/officeart/2018/2/layout/IconCircleList"/>
    <dgm:cxn modelId="{0F3B9E46-AB97-4941-AC1A-6B2E5A8A3D06}" type="presOf" srcId="{7539BACF-1E89-4592-8E3B-658270283F42}" destId="{CAD96514-7A92-4302-9687-674DF7B40B8A}" srcOrd="0" destOrd="0" presId="urn:microsoft.com/office/officeart/2018/2/layout/IconCircleList"/>
    <dgm:cxn modelId="{C4241847-98E2-4C5A-BE5C-2E688072FEB1}" type="presOf" srcId="{42D7777C-34F4-47B9-BF00-07A57CB01250}" destId="{A3738DE9-821A-4DC7-8B4B-9441ED8E95D0}" srcOrd="0" destOrd="0" presId="urn:microsoft.com/office/officeart/2018/2/layout/IconCircleList"/>
    <dgm:cxn modelId="{9D1E2F4E-7A2A-45FB-B65F-F1AD81C7D902}" srcId="{792D02FB-F177-4D9A-8101-4BAC878E1492}" destId="{157D41C3-3A57-40B2-821F-922A6D01ED9B}" srcOrd="1" destOrd="0" parTransId="{DDF792D1-63EC-49A6-9A2B-6065D7A66357}" sibTransId="{1606AFB1-4CB6-496B-BFD9-A237703BDC06}"/>
    <dgm:cxn modelId="{9D4F4F82-3615-4017-9AF1-B0B92B4255E5}" type="presOf" srcId="{157D41C3-3A57-40B2-821F-922A6D01ED9B}" destId="{CE23BF33-B7A6-4CF8-B48A-9E26192CBC10}" srcOrd="0" destOrd="0" presId="urn:microsoft.com/office/officeart/2018/2/layout/IconCircleList"/>
    <dgm:cxn modelId="{3FBB008E-B34B-414B-85D8-937166F1AC1A}" type="presOf" srcId="{C485564F-4201-4AB3-9B95-E1F7922D40A0}" destId="{11BE5DD2-3665-4562-9137-14D5653D09A6}" srcOrd="0" destOrd="0" presId="urn:microsoft.com/office/officeart/2018/2/layout/IconCircleList"/>
    <dgm:cxn modelId="{62253591-EBCA-4F92-8B52-CE2C8C91DD65}" type="presOf" srcId="{DEB2F7D5-F3E2-49D7-B30B-120F2BD55928}" destId="{16BCBCD6-EE78-4C7B-9D9C-368DEBDE5E46}" srcOrd="0" destOrd="0" presId="urn:microsoft.com/office/officeart/2018/2/layout/IconCircleList"/>
    <dgm:cxn modelId="{5B7C679D-2FE6-459D-885D-3AAFB77EBD00}" type="presOf" srcId="{1606AFB1-4CB6-496B-BFD9-A237703BDC06}" destId="{6A4E7730-F53A-46A4-9A99-9281E9938595}" srcOrd="0" destOrd="0" presId="urn:microsoft.com/office/officeart/2018/2/layout/IconCircleList"/>
    <dgm:cxn modelId="{B54B32B8-9741-40F5-AC20-7885FF4471D0}" type="presOf" srcId="{14B243C2-0099-4532-928E-012956FD9D0F}" destId="{1D753937-21CC-4B05-8B18-B54BC225DF73}" srcOrd="0" destOrd="0" presId="urn:microsoft.com/office/officeart/2018/2/layout/IconCircleList"/>
    <dgm:cxn modelId="{7C2D8DCC-BED4-4CE7-8BE6-FFECA4A040DC}" type="presOf" srcId="{BAEEBBC2-879D-4E12-BFD1-F1E745D7A7E8}" destId="{CD11A6EE-6AE4-4A41-B0F6-DF2DA40A36BA}" srcOrd="0" destOrd="0" presId="urn:microsoft.com/office/officeart/2018/2/layout/IconCircleList"/>
    <dgm:cxn modelId="{184AB7D4-6D3A-4997-ACFC-60866CFAF176}" type="presOf" srcId="{E756E1EF-A771-402F-8628-451EC03F2385}" destId="{2D0DACB2-17BE-4402-A5B0-82B746C71229}" srcOrd="0" destOrd="0" presId="urn:microsoft.com/office/officeart/2018/2/layout/IconCircleList"/>
    <dgm:cxn modelId="{49BD06DF-0E19-40E0-BEC9-D3C2442D820F}" srcId="{792D02FB-F177-4D9A-8101-4BAC878E1492}" destId="{14B243C2-0099-4532-928E-012956FD9D0F}" srcOrd="3" destOrd="0" parTransId="{757971D9-A4CD-4FBE-A073-98B8C525B7A8}" sibTransId="{DEB2F7D5-F3E2-49D7-B30B-120F2BD55928}"/>
    <dgm:cxn modelId="{76E3F2E5-AB57-4720-9641-745A2386E951}" srcId="{792D02FB-F177-4D9A-8101-4BAC878E1492}" destId="{7539BACF-1E89-4592-8E3B-658270283F42}" srcOrd="5" destOrd="0" parTransId="{A434E464-158D-4F93-A1A6-F8567D76DCA4}" sibTransId="{809A04B6-899F-45DC-A957-8154FC03FE73}"/>
    <dgm:cxn modelId="{E68974E7-DF3E-497E-996F-3B279C6A47CA}" srcId="{792D02FB-F177-4D9A-8101-4BAC878E1492}" destId="{C485564F-4201-4AB3-9B95-E1F7922D40A0}" srcOrd="2" destOrd="0" parTransId="{B8476BCA-F032-432D-8E00-5AF35B1B4879}" sibTransId="{DCA91390-6F9A-4E90-933D-C6EEAA8410A2}"/>
    <dgm:cxn modelId="{2749FEED-6C1B-477C-9A7C-9673D354BD33}" type="presOf" srcId="{D525D2E1-B5D2-4C3C-841E-9E10A01C0363}" destId="{CC4BCDA6-0888-4916-9640-15736264B483}" srcOrd="0" destOrd="0" presId="urn:microsoft.com/office/officeart/2018/2/layout/IconCircleList"/>
    <dgm:cxn modelId="{166B93EE-3A41-4E48-BE91-79C4D2F897B5}" type="presOf" srcId="{792D02FB-F177-4D9A-8101-4BAC878E1492}" destId="{93625530-213C-450A-8C6D-6AEC84D37AA3}" srcOrd="0" destOrd="0" presId="urn:microsoft.com/office/officeart/2018/2/layout/IconCircleList"/>
    <dgm:cxn modelId="{060992A1-0EA1-4232-97EA-DA4F063CAA17}" type="presParOf" srcId="{93625530-213C-450A-8C6D-6AEC84D37AA3}" destId="{AD4F57EB-851D-4D26-B23A-F32AE9FA62BB}" srcOrd="0" destOrd="0" presId="urn:microsoft.com/office/officeart/2018/2/layout/IconCircleList"/>
    <dgm:cxn modelId="{E2689733-E0CE-4F4E-9C98-2611EFAC0BF1}" type="presParOf" srcId="{AD4F57EB-851D-4D26-B23A-F32AE9FA62BB}" destId="{4DA04671-43C9-4C27-A1A4-264571F84450}" srcOrd="0" destOrd="0" presId="urn:microsoft.com/office/officeart/2018/2/layout/IconCircleList"/>
    <dgm:cxn modelId="{AF5593FA-3576-4BA6-B3C2-BB378C144488}" type="presParOf" srcId="{4DA04671-43C9-4C27-A1A4-264571F84450}" destId="{358124DE-7AB4-43B6-BD46-7CF9DB18BA2A}" srcOrd="0" destOrd="0" presId="urn:microsoft.com/office/officeart/2018/2/layout/IconCircleList"/>
    <dgm:cxn modelId="{59880CF9-AFD6-4FF2-9F57-E9648D9BA373}" type="presParOf" srcId="{4DA04671-43C9-4C27-A1A4-264571F84450}" destId="{6917B910-C36C-465F-9EA0-CD781A7B5955}" srcOrd="1" destOrd="0" presId="urn:microsoft.com/office/officeart/2018/2/layout/IconCircleList"/>
    <dgm:cxn modelId="{8A426447-135B-4227-AD11-687DA60730FD}" type="presParOf" srcId="{4DA04671-43C9-4C27-A1A4-264571F84450}" destId="{01E702A1-29D6-4D22-8A92-6E81939E0B08}" srcOrd="2" destOrd="0" presId="urn:microsoft.com/office/officeart/2018/2/layout/IconCircleList"/>
    <dgm:cxn modelId="{2D25BDDC-1ECE-46A0-9675-ED91761FD932}" type="presParOf" srcId="{4DA04671-43C9-4C27-A1A4-264571F84450}" destId="{CD11A6EE-6AE4-4A41-B0F6-DF2DA40A36BA}" srcOrd="3" destOrd="0" presId="urn:microsoft.com/office/officeart/2018/2/layout/IconCircleList"/>
    <dgm:cxn modelId="{4E5409EC-29B1-4CA0-B62D-DABA24C96BEF}" type="presParOf" srcId="{AD4F57EB-851D-4D26-B23A-F32AE9FA62BB}" destId="{CC4BCDA6-0888-4916-9640-15736264B483}" srcOrd="1" destOrd="0" presId="urn:microsoft.com/office/officeart/2018/2/layout/IconCircleList"/>
    <dgm:cxn modelId="{AC1B7D45-B539-47FB-9910-788780754570}" type="presParOf" srcId="{AD4F57EB-851D-4D26-B23A-F32AE9FA62BB}" destId="{FC33856B-F476-452C-BE4C-165D44B70A75}" srcOrd="2" destOrd="0" presId="urn:microsoft.com/office/officeart/2018/2/layout/IconCircleList"/>
    <dgm:cxn modelId="{0AD2B09F-0AE1-4838-B8DE-95936A81B253}" type="presParOf" srcId="{FC33856B-F476-452C-BE4C-165D44B70A75}" destId="{A6A16EA9-C253-46CF-8184-3CF1F892CBF2}" srcOrd="0" destOrd="0" presId="urn:microsoft.com/office/officeart/2018/2/layout/IconCircleList"/>
    <dgm:cxn modelId="{AFA14EFF-6CA0-4A99-9078-96C7D3B0DDF0}" type="presParOf" srcId="{FC33856B-F476-452C-BE4C-165D44B70A75}" destId="{31BC1FA4-B79C-426B-BA99-22C26C565534}" srcOrd="1" destOrd="0" presId="urn:microsoft.com/office/officeart/2018/2/layout/IconCircleList"/>
    <dgm:cxn modelId="{4FA5D4C3-4F13-4861-A919-33460602F340}" type="presParOf" srcId="{FC33856B-F476-452C-BE4C-165D44B70A75}" destId="{B91B7083-89AB-417E-A36B-1960FA94770A}" srcOrd="2" destOrd="0" presId="urn:microsoft.com/office/officeart/2018/2/layout/IconCircleList"/>
    <dgm:cxn modelId="{0A198CB1-CD95-4EBF-91AE-84BCA4C681F3}" type="presParOf" srcId="{FC33856B-F476-452C-BE4C-165D44B70A75}" destId="{CE23BF33-B7A6-4CF8-B48A-9E26192CBC10}" srcOrd="3" destOrd="0" presId="urn:microsoft.com/office/officeart/2018/2/layout/IconCircleList"/>
    <dgm:cxn modelId="{4C0843E7-C0CA-42CF-9075-D2E38EDB20BF}" type="presParOf" srcId="{AD4F57EB-851D-4D26-B23A-F32AE9FA62BB}" destId="{6A4E7730-F53A-46A4-9A99-9281E9938595}" srcOrd="3" destOrd="0" presId="urn:microsoft.com/office/officeart/2018/2/layout/IconCircleList"/>
    <dgm:cxn modelId="{7DBC769F-F2EF-40C8-AB37-BE1A42546A6C}" type="presParOf" srcId="{AD4F57EB-851D-4D26-B23A-F32AE9FA62BB}" destId="{E6BEC1AF-26BA-4E26-BCB7-C346B8BD1186}" srcOrd="4" destOrd="0" presId="urn:microsoft.com/office/officeart/2018/2/layout/IconCircleList"/>
    <dgm:cxn modelId="{41454273-D74B-4E13-8271-B9C44BA937DF}" type="presParOf" srcId="{E6BEC1AF-26BA-4E26-BCB7-C346B8BD1186}" destId="{84B159A3-238A-4CA6-97A3-145AE6BF8F84}" srcOrd="0" destOrd="0" presId="urn:microsoft.com/office/officeart/2018/2/layout/IconCircleList"/>
    <dgm:cxn modelId="{ADA45A92-50A1-4B53-9CD9-0B8B4E983794}" type="presParOf" srcId="{E6BEC1AF-26BA-4E26-BCB7-C346B8BD1186}" destId="{2E3D205E-0DE4-4D81-8884-2945A47A362F}" srcOrd="1" destOrd="0" presId="urn:microsoft.com/office/officeart/2018/2/layout/IconCircleList"/>
    <dgm:cxn modelId="{17B47173-CDBD-443C-B486-A859D45D4D67}" type="presParOf" srcId="{E6BEC1AF-26BA-4E26-BCB7-C346B8BD1186}" destId="{43655376-2A94-428E-A746-1F46DA6075F3}" srcOrd="2" destOrd="0" presId="urn:microsoft.com/office/officeart/2018/2/layout/IconCircleList"/>
    <dgm:cxn modelId="{8CA722A1-855B-4331-9DCF-9F53FAE891DD}" type="presParOf" srcId="{E6BEC1AF-26BA-4E26-BCB7-C346B8BD1186}" destId="{11BE5DD2-3665-4562-9137-14D5653D09A6}" srcOrd="3" destOrd="0" presId="urn:microsoft.com/office/officeart/2018/2/layout/IconCircleList"/>
    <dgm:cxn modelId="{BA21B3BA-D8D4-49A1-80B2-0D80EF94E9E5}" type="presParOf" srcId="{AD4F57EB-851D-4D26-B23A-F32AE9FA62BB}" destId="{A7AC3602-AEF8-47BB-AF90-19F1B9F2B905}" srcOrd="5" destOrd="0" presId="urn:microsoft.com/office/officeart/2018/2/layout/IconCircleList"/>
    <dgm:cxn modelId="{9A14560F-035A-4A3F-85E4-D87120711C1D}" type="presParOf" srcId="{AD4F57EB-851D-4D26-B23A-F32AE9FA62BB}" destId="{1EFA001D-7714-43FE-88EC-100ADAD49351}" srcOrd="6" destOrd="0" presId="urn:microsoft.com/office/officeart/2018/2/layout/IconCircleList"/>
    <dgm:cxn modelId="{C260EA2D-45BE-41BF-9370-72D041C3488F}" type="presParOf" srcId="{1EFA001D-7714-43FE-88EC-100ADAD49351}" destId="{0317B439-A518-49D1-9F0F-063939BF6035}" srcOrd="0" destOrd="0" presId="urn:microsoft.com/office/officeart/2018/2/layout/IconCircleList"/>
    <dgm:cxn modelId="{035F3A64-43CF-4389-9703-1CB2AC87F557}" type="presParOf" srcId="{1EFA001D-7714-43FE-88EC-100ADAD49351}" destId="{569C5E6E-D8EA-4C88-ABF5-E1C785AD0EF7}" srcOrd="1" destOrd="0" presId="urn:microsoft.com/office/officeart/2018/2/layout/IconCircleList"/>
    <dgm:cxn modelId="{54D61ADF-9C99-4AC6-9318-3948FE84D5FF}" type="presParOf" srcId="{1EFA001D-7714-43FE-88EC-100ADAD49351}" destId="{B500BBCE-895B-4CDA-BB39-2541FA93B166}" srcOrd="2" destOrd="0" presId="urn:microsoft.com/office/officeart/2018/2/layout/IconCircleList"/>
    <dgm:cxn modelId="{784691F4-E971-4457-882D-40A5F75E6A60}" type="presParOf" srcId="{1EFA001D-7714-43FE-88EC-100ADAD49351}" destId="{1D753937-21CC-4B05-8B18-B54BC225DF73}" srcOrd="3" destOrd="0" presId="urn:microsoft.com/office/officeart/2018/2/layout/IconCircleList"/>
    <dgm:cxn modelId="{BC5CD673-153C-4ED4-A467-4C47248586AF}" type="presParOf" srcId="{AD4F57EB-851D-4D26-B23A-F32AE9FA62BB}" destId="{16BCBCD6-EE78-4C7B-9D9C-368DEBDE5E46}" srcOrd="7" destOrd="0" presId="urn:microsoft.com/office/officeart/2018/2/layout/IconCircleList"/>
    <dgm:cxn modelId="{5C56075B-4A3A-4B30-B212-CFA26F8B3B2B}" type="presParOf" srcId="{AD4F57EB-851D-4D26-B23A-F32AE9FA62BB}" destId="{40C663BD-9992-4A91-8344-D1E00109BFAF}" srcOrd="8" destOrd="0" presId="urn:microsoft.com/office/officeart/2018/2/layout/IconCircleList"/>
    <dgm:cxn modelId="{D7C926F4-31D5-4B8B-B75F-82047A4CF5EB}" type="presParOf" srcId="{40C663BD-9992-4A91-8344-D1E00109BFAF}" destId="{F30FEAF1-741C-4013-B6F5-0A3FA64E9172}" srcOrd="0" destOrd="0" presId="urn:microsoft.com/office/officeart/2018/2/layout/IconCircleList"/>
    <dgm:cxn modelId="{44F99F06-ADB7-4A15-B36C-FE4FF4AB5C87}" type="presParOf" srcId="{40C663BD-9992-4A91-8344-D1E00109BFAF}" destId="{4D79B732-FB58-4203-8D85-D7D491F3FC4E}" srcOrd="1" destOrd="0" presId="urn:microsoft.com/office/officeart/2018/2/layout/IconCircleList"/>
    <dgm:cxn modelId="{1158FBDB-BD8A-484D-85DF-AFCAC00A1C85}" type="presParOf" srcId="{40C663BD-9992-4A91-8344-D1E00109BFAF}" destId="{5E9CDB02-13AC-474C-9022-DF504D23CB8F}" srcOrd="2" destOrd="0" presId="urn:microsoft.com/office/officeart/2018/2/layout/IconCircleList"/>
    <dgm:cxn modelId="{7825D3CF-0968-48EF-AB4A-38C12BCF8F70}" type="presParOf" srcId="{40C663BD-9992-4A91-8344-D1E00109BFAF}" destId="{2D0DACB2-17BE-4402-A5B0-82B746C71229}" srcOrd="3" destOrd="0" presId="urn:microsoft.com/office/officeart/2018/2/layout/IconCircleList"/>
    <dgm:cxn modelId="{0E566457-FB81-4E2B-9DD5-FB65CC791DC8}" type="presParOf" srcId="{AD4F57EB-851D-4D26-B23A-F32AE9FA62BB}" destId="{A3738DE9-821A-4DC7-8B4B-9441ED8E95D0}" srcOrd="9" destOrd="0" presId="urn:microsoft.com/office/officeart/2018/2/layout/IconCircleList"/>
    <dgm:cxn modelId="{2D3FFEFC-ED54-4237-8717-075FD01072DA}" type="presParOf" srcId="{AD4F57EB-851D-4D26-B23A-F32AE9FA62BB}" destId="{BFE486E4-89A6-487C-AFD8-7E4DAA1F5655}" srcOrd="10" destOrd="0" presId="urn:microsoft.com/office/officeart/2018/2/layout/IconCircleList"/>
    <dgm:cxn modelId="{C49DAAC2-4DC7-4B49-8C34-E8AABEDB6602}" type="presParOf" srcId="{BFE486E4-89A6-487C-AFD8-7E4DAA1F5655}" destId="{2B79B3D4-7D43-40AE-B409-9E5CE841198B}" srcOrd="0" destOrd="0" presId="urn:microsoft.com/office/officeart/2018/2/layout/IconCircleList"/>
    <dgm:cxn modelId="{9207383A-798A-424E-B426-78082B376005}" type="presParOf" srcId="{BFE486E4-89A6-487C-AFD8-7E4DAA1F5655}" destId="{D9C44CBA-23D2-41D9-B634-F5325DCAF0AE}" srcOrd="1" destOrd="0" presId="urn:microsoft.com/office/officeart/2018/2/layout/IconCircleList"/>
    <dgm:cxn modelId="{5BBC3681-7769-487A-A064-8676E2CD07F8}" type="presParOf" srcId="{BFE486E4-89A6-487C-AFD8-7E4DAA1F5655}" destId="{82F6FDF7-A390-4B8C-AA09-87DF0BA4DA0A}" srcOrd="2" destOrd="0" presId="urn:microsoft.com/office/officeart/2018/2/layout/IconCircleList"/>
    <dgm:cxn modelId="{7EF43641-4C35-4B8C-9818-811609A60F7A}" type="presParOf" srcId="{BFE486E4-89A6-487C-AFD8-7E4DAA1F5655}" destId="{CAD96514-7A92-4302-9687-674DF7B40B8A}"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E62C5-56B1-4B6B-8AF1-E36421E42176}">
      <dsp:nvSpPr>
        <dsp:cNvPr id="0" name=""/>
        <dsp:cNvSpPr/>
      </dsp:nvSpPr>
      <dsp:spPr>
        <a:xfrm>
          <a:off x="793374" y="1029847"/>
          <a:ext cx="1227699" cy="12276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D06C40-6501-4A7C-818D-53CB2D21D540}">
      <dsp:nvSpPr>
        <dsp:cNvPr id="0" name=""/>
        <dsp:cNvSpPr/>
      </dsp:nvSpPr>
      <dsp:spPr>
        <a:xfrm>
          <a:off x="43113" y="2601490"/>
          <a:ext cx="2728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Platform with multiple databases.</a:t>
          </a:r>
        </a:p>
      </dsp:txBody>
      <dsp:txXfrm>
        <a:off x="43113" y="2601490"/>
        <a:ext cx="2728220" cy="720000"/>
      </dsp:txXfrm>
    </dsp:sp>
    <dsp:sp modelId="{39E0785A-754A-4144-BF46-6BC33023BCD4}">
      <dsp:nvSpPr>
        <dsp:cNvPr id="0" name=""/>
        <dsp:cNvSpPr/>
      </dsp:nvSpPr>
      <dsp:spPr>
        <a:xfrm>
          <a:off x="3999033" y="1029847"/>
          <a:ext cx="1227699" cy="12276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7B1C6C-45B0-408B-83E9-BF70DC9C0388}">
      <dsp:nvSpPr>
        <dsp:cNvPr id="0" name=""/>
        <dsp:cNvSpPr/>
      </dsp:nvSpPr>
      <dsp:spPr>
        <a:xfrm>
          <a:off x="3248773" y="2601490"/>
          <a:ext cx="2728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Access to peer-reviewed, full-text articles.</a:t>
          </a:r>
        </a:p>
      </dsp:txBody>
      <dsp:txXfrm>
        <a:off x="3248773" y="2601490"/>
        <a:ext cx="2728220" cy="720000"/>
      </dsp:txXfrm>
    </dsp:sp>
    <dsp:sp modelId="{8DAB51AD-C8B4-4C18-8216-88677568C541}">
      <dsp:nvSpPr>
        <dsp:cNvPr id="0" name=""/>
        <dsp:cNvSpPr/>
      </dsp:nvSpPr>
      <dsp:spPr>
        <a:xfrm>
          <a:off x="7204693" y="1029847"/>
          <a:ext cx="1227699" cy="12276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6F5F51-CBDA-4FA4-8588-726EC9D177FB}">
      <dsp:nvSpPr>
        <dsp:cNvPr id="0" name=""/>
        <dsp:cNvSpPr/>
      </dsp:nvSpPr>
      <dsp:spPr>
        <a:xfrm>
          <a:off x="6454432" y="2601490"/>
          <a:ext cx="2728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Free through your library login.</a:t>
          </a:r>
        </a:p>
      </dsp:txBody>
      <dsp:txXfrm>
        <a:off x="6454432" y="2601490"/>
        <a:ext cx="272822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09E40-53DB-4413-859E-5B040CD75DF6}">
      <dsp:nvSpPr>
        <dsp:cNvPr id="0" name=""/>
        <dsp:cNvSpPr/>
      </dsp:nvSpPr>
      <dsp:spPr>
        <a:xfrm>
          <a:off x="0" y="940656"/>
          <a:ext cx="2053828" cy="2875359"/>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124" tIns="330200" rIns="160124" bIns="330200" numCol="1" spcCol="1270" anchor="t" anchorCtr="0">
          <a:noAutofit/>
        </a:bodyPr>
        <a:lstStyle/>
        <a:p>
          <a:pPr marL="0" lvl="0" indent="0" algn="l" defTabSz="844550">
            <a:lnSpc>
              <a:spcPct val="90000"/>
            </a:lnSpc>
            <a:spcBef>
              <a:spcPct val="0"/>
            </a:spcBef>
            <a:spcAft>
              <a:spcPct val="35000"/>
            </a:spcAft>
            <a:buNone/>
          </a:pPr>
          <a:r>
            <a:rPr lang="en-US" sz="1900" kern="1200" baseline="0"/>
            <a:t>Enter keywords</a:t>
          </a:r>
          <a:endParaRPr lang="en-US" sz="1900" kern="1200"/>
        </a:p>
      </dsp:txBody>
      <dsp:txXfrm>
        <a:off x="0" y="2033292"/>
        <a:ext cx="2053828" cy="1725215"/>
      </dsp:txXfrm>
    </dsp:sp>
    <dsp:sp modelId="{E276AD11-0053-4C43-B7A7-6E9800982A44}">
      <dsp:nvSpPr>
        <dsp:cNvPr id="0" name=""/>
        <dsp:cNvSpPr/>
      </dsp:nvSpPr>
      <dsp:spPr>
        <a:xfrm>
          <a:off x="595610" y="1228192"/>
          <a:ext cx="862607" cy="862607"/>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252" tIns="12700" rIns="67252" bIns="12700" numCol="1" spcCol="1270" anchor="ctr" anchorCtr="0">
          <a:noAutofit/>
        </a:bodyPr>
        <a:lstStyle/>
        <a:p>
          <a:pPr marL="0" lvl="0" indent="0" algn="ctr" defTabSz="1866900">
            <a:lnSpc>
              <a:spcPct val="90000"/>
            </a:lnSpc>
            <a:spcBef>
              <a:spcPct val="0"/>
            </a:spcBef>
            <a:spcAft>
              <a:spcPct val="35000"/>
            </a:spcAft>
            <a:buNone/>
          </a:pPr>
          <a:r>
            <a:rPr lang="en-US" sz="4200" kern="1200"/>
            <a:t>1</a:t>
          </a:r>
        </a:p>
      </dsp:txBody>
      <dsp:txXfrm>
        <a:off x="721936" y="1354518"/>
        <a:ext cx="609955" cy="609955"/>
      </dsp:txXfrm>
    </dsp:sp>
    <dsp:sp modelId="{0CD471C8-BAD5-4DB5-9C90-A32C5F3F6602}">
      <dsp:nvSpPr>
        <dsp:cNvPr id="0" name=""/>
        <dsp:cNvSpPr/>
      </dsp:nvSpPr>
      <dsp:spPr>
        <a:xfrm>
          <a:off x="0" y="3815943"/>
          <a:ext cx="2053828"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5101A-578E-41D7-BAED-2AAC5877475B}">
      <dsp:nvSpPr>
        <dsp:cNvPr id="0" name=""/>
        <dsp:cNvSpPr/>
      </dsp:nvSpPr>
      <dsp:spPr>
        <a:xfrm>
          <a:off x="2259210" y="940656"/>
          <a:ext cx="2053828" cy="2875359"/>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124" tIns="330200" rIns="160124" bIns="330200" numCol="1" spcCol="1270" anchor="t" anchorCtr="0">
          <a:noAutofit/>
        </a:bodyPr>
        <a:lstStyle/>
        <a:p>
          <a:pPr marL="0" lvl="0" indent="0" algn="l" defTabSz="844550">
            <a:lnSpc>
              <a:spcPct val="90000"/>
            </a:lnSpc>
            <a:spcBef>
              <a:spcPct val="0"/>
            </a:spcBef>
            <a:spcAft>
              <a:spcPct val="35000"/>
            </a:spcAft>
            <a:buNone/>
          </a:pPr>
          <a:r>
            <a:rPr lang="en-US" sz="1900" kern="1200" baseline="0"/>
            <a:t>Apply limiters: full text, peer-reviewed, date range</a:t>
          </a:r>
          <a:endParaRPr lang="en-US" sz="1900" kern="1200"/>
        </a:p>
      </dsp:txBody>
      <dsp:txXfrm>
        <a:off x="2259210" y="2033292"/>
        <a:ext cx="2053828" cy="1725215"/>
      </dsp:txXfrm>
    </dsp:sp>
    <dsp:sp modelId="{C1646C32-F211-4492-88FF-05CB2B9E5D4A}">
      <dsp:nvSpPr>
        <dsp:cNvPr id="0" name=""/>
        <dsp:cNvSpPr/>
      </dsp:nvSpPr>
      <dsp:spPr>
        <a:xfrm>
          <a:off x="2854821" y="1228192"/>
          <a:ext cx="862607" cy="862607"/>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252" tIns="12700" rIns="67252" bIns="12700" numCol="1" spcCol="1270" anchor="ctr" anchorCtr="0">
          <a:noAutofit/>
        </a:bodyPr>
        <a:lstStyle/>
        <a:p>
          <a:pPr marL="0" lvl="0" indent="0" algn="ctr" defTabSz="1866900">
            <a:lnSpc>
              <a:spcPct val="90000"/>
            </a:lnSpc>
            <a:spcBef>
              <a:spcPct val="0"/>
            </a:spcBef>
            <a:spcAft>
              <a:spcPct val="35000"/>
            </a:spcAft>
            <a:buNone/>
          </a:pPr>
          <a:r>
            <a:rPr lang="en-US" sz="4200" kern="1200"/>
            <a:t>2</a:t>
          </a:r>
        </a:p>
      </dsp:txBody>
      <dsp:txXfrm>
        <a:off x="2981147" y="1354518"/>
        <a:ext cx="609955" cy="609955"/>
      </dsp:txXfrm>
    </dsp:sp>
    <dsp:sp modelId="{F99B90E0-F53F-4B8A-9F23-28B709E46883}">
      <dsp:nvSpPr>
        <dsp:cNvPr id="0" name=""/>
        <dsp:cNvSpPr/>
      </dsp:nvSpPr>
      <dsp:spPr>
        <a:xfrm>
          <a:off x="2259210" y="3815943"/>
          <a:ext cx="2053828"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AD6FF0-400E-4724-94D7-F97F2FB5A613}">
      <dsp:nvSpPr>
        <dsp:cNvPr id="0" name=""/>
        <dsp:cNvSpPr/>
      </dsp:nvSpPr>
      <dsp:spPr>
        <a:xfrm>
          <a:off x="4518421" y="940656"/>
          <a:ext cx="2053828" cy="2875359"/>
        </a:xfrm>
        <a:prstGeom prst="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124" tIns="330200" rIns="160124" bIns="330200" numCol="1" spcCol="1270" anchor="t" anchorCtr="0">
          <a:noAutofit/>
        </a:bodyPr>
        <a:lstStyle/>
        <a:p>
          <a:pPr marL="0" lvl="0" indent="0" algn="l" defTabSz="844550">
            <a:lnSpc>
              <a:spcPct val="90000"/>
            </a:lnSpc>
            <a:spcBef>
              <a:spcPct val="0"/>
            </a:spcBef>
            <a:spcAft>
              <a:spcPct val="35000"/>
            </a:spcAft>
            <a:buNone/>
          </a:pPr>
          <a:r>
            <a:rPr lang="en-US" sz="1900" kern="1200" baseline="0" dirty="0"/>
            <a:t>Compare PDF Full Text vs. HTML Full Text</a:t>
          </a:r>
          <a:endParaRPr lang="en-US" sz="1900" kern="1200" dirty="0"/>
        </a:p>
      </dsp:txBody>
      <dsp:txXfrm>
        <a:off x="4518421" y="2033292"/>
        <a:ext cx="2053828" cy="1725215"/>
      </dsp:txXfrm>
    </dsp:sp>
    <dsp:sp modelId="{32C477A0-FBDC-4016-9F60-7F1C5660510B}">
      <dsp:nvSpPr>
        <dsp:cNvPr id="0" name=""/>
        <dsp:cNvSpPr/>
      </dsp:nvSpPr>
      <dsp:spPr>
        <a:xfrm>
          <a:off x="5114032" y="1228192"/>
          <a:ext cx="862607" cy="862607"/>
        </a:xfrm>
        <a:prstGeom prst="ellipse">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252" tIns="12700" rIns="67252" bIns="12700" numCol="1" spcCol="1270" anchor="ctr" anchorCtr="0">
          <a:noAutofit/>
        </a:bodyPr>
        <a:lstStyle/>
        <a:p>
          <a:pPr marL="0" lvl="0" indent="0" algn="ctr" defTabSz="1866900">
            <a:lnSpc>
              <a:spcPct val="90000"/>
            </a:lnSpc>
            <a:spcBef>
              <a:spcPct val="0"/>
            </a:spcBef>
            <a:spcAft>
              <a:spcPct val="35000"/>
            </a:spcAft>
            <a:buNone/>
          </a:pPr>
          <a:r>
            <a:rPr lang="en-US" sz="4200" kern="1200"/>
            <a:t>3</a:t>
          </a:r>
        </a:p>
      </dsp:txBody>
      <dsp:txXfrm>
        <a:off x="5240358" y="1354518"/>
        <a:ext cx="609955" cy="609955"/>
      </dsp:txXfrm>
    </dsp:sp>
    <dsp:sp modelId="{503BDA95-56A1-40C7-9487-D718A2FE350A}">
      <dsp:nvSpPr>
        <dsp:cNvPr id="0" name=""/>
        <dsp:cNvSpPr/>
      </dsp:nvSpPr>
      <dsp:spPr>
        <a:xfrm>
          <a:off x="4518421" y="3815943"/>
          <a:ext cx="2053828" cy="72"/>
        </a:xfrm>
        <a:prstGeom prst="rect">
          <a:avLst/>
        </a:prstGeom>
        <a:solidFill>
          <a:schemeClr val="accent1">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031FC-861F-4148-A910-19DF084347D3}">
      <dsp:nvSpPr>
        <dsp:cNvPr id="0" name=""/>
        <dsp:cNvSpPr/>
      </dsp:nvSpPr>
      <dsp:spPr>
        <a:xfrm>
          <a:off x="671367" y="998238"/>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2B7FBB-1A83-43CD-A5B6-AE13DB839DFF}">
      <dsp:nvSpPr>
        <dsp:cNvPr id="0" name=""/>
        <dsp:cNvSpPr/>
      </dsp:nvSpPr>
      <dsp:spPr>
        <a:xfrm>
          <a:off x="905367" y="123223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7C5C1B-7141-4A07-BA12-9673699DA2B0}">
      <dsp:nvSpPr>
        <dsp:cNvPr id="0" name=""/>
        <dsp:cNvSpPr/>
      </dsp:nvSpPr>
      <dsp:spPr>
        <a:xfrm>
          <a:off x="320367" y="2438239"/>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a:t>Boolean Operators: AND / OR / NOT</a:t>
          </a:r>
          <a:endParaRPr lang="en-US" sz="1100" kern="1200"/>
        </a:p>
      </dsp:txBody>
      <dsp:txXfrm>
        <a:off x="320367" y="2438239"/>
        <a:ext cx="1800000" cy="765000"/>
      </dsp:txXfrm>
    </dsp:sp>
    <dsp:sp modelId="{F238D555-E5AA-4902-B086-3A6D42B21DE2}">
      <dsp:nvSpPr>
        <dsp:cNvPr id="0" name=""/>
        <dsp:cNvSpPr/>
      </dsp:nvSpPr>
      <dsp:spPr>
        <a:xfrm>
          <a:off x="2786367" y="998238"/>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24987-F231-455A-82A8-40F50BDC6D7A}">
      <dsp:nvSpPr>
        <dsp:cNvPr id="0" name=""/>
        <dsp:cNvSpPr/>
      </dsp:nvSpPr>
      <dsp:spPr>
        <a:xfrm>
          <a:off x="3020367" y="123223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C184B5-B1B8-4993-9A1D-11FC195555F2}">
      <dsp:nvSpPr>
        <dsp:cNvPr id="0" name=""/>
        <dsp:cNvSpPr/>
      </dsp:nvSpPr>
      <dsp:spPr>
        <a:xfrm>
          <a:off x="2435367" y="2438239"/>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a:t>Quotation marks → “exact phrase”</a:t>
          </a:r>
          <a:endParaRPr lang="en-US" sz="1100" kern="1200"/>
        </a:p>
      </dsp:txBody>
      <dsp:txXfrm>
        <a:off x="2435367" y="2438239"/>
        <a:ext cx="1800000" cy="765000"/>
      </dsp:txXfrm>
    </dsp:sp>
    <dsp:sp modelId="{2D7CCE2A-A559-4862-8488-50435B1F1948}">
      <dsp:nvSpPr>
        <dsp:cNvPr id="0" name=""/>
        <dsp:cNvSpPr/>
      </dsp:nvSpPr>
      <dsp:spPr>
        <a:xfrm>
          <a:off x="4901367" y="998238"/>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D6C83E-A103-4FCC-AC68-46CAA1EA6FB8}">
      <dsp:nvSpPr>
        <dsp:cNvPr id="0" name=""/>
        <dsp:cNvSpPr/>
      </dsp:nvSpPr>
      <dsp:spPr>
        <a:xfrm>
          <a:off x="5135367" y="1232238"/>
          <a:ext cx="630000" cy="63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76D6C7-285C-4984-920E-FC685F0ECF09}">
      <dsp:nvSpPr>
        <dsp:cNvPr id="0" name=""/>
        <dsp:cNvSpPr/>
      </dsp:nvSpPr>
      <dsp:spPr>
        <a:xfrm>
          <a:off x="4550367" y="2438239"/>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a:t>Truncation: educat* = education, educating, educator</a:t>
          </a:r>
          <a:endParaRPr lang="en-US" sz="1100" kern="1200"/>
        </a:p>
      </dsp:txBody>
      <dsp:txXfrm>
        <a:off x="4550367" y="2438239"/>
        <a:ext cx="1800000" cy="765000"/>
      </dsp:txXfrm>
    </dsp:sp>
    <dsp:sp modelId="{B82B6D1B-FF7A-449F-B1D8-5D6D605E48E6}">
      <dsp:nvSpPr>
        <dsp:cNvPr id="0" name=""/>
        <dsp:cNvSpPr/>
      </dsp:nvSpPr>
      <dsp:spPr>
        <a:xfrm>
          <a:off x="7016367" y="998238"/>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4889CA-36AF-4C82-946E-2BA47EE3388B}">
      <dsp:nvSpPr>
        <dsp:cNvPr id="0" name=""/>
        <dsp:cNvSpPr/>
      </dsp:nvSpPr>
      <dsp:spPr>
        <a:xfrm>
          <a:off x="7250367" y="1232238"/>
          <a:ext cx="630000" cy="63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2E951F-FB53-4930-B3F1-FFA7B33255E2}">
      <dsp:nvSpPr>
        <dsp:cNvPr id="0" name=""/>
        <dsp:cNvSpPr/>
      </dsp:nvSpPr>
      <dsp:spPr>
        <a:xfrm>
          <a:off x="6665367" y="2438239"/>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1" kern="1200"/>
            <a:t>Subject terms / thesaurus browsing</a:t>
          </a:r>
          <a:endParaRPr lang="en-US" sz="1100" kern="1200"/>
        </a:p>
      </dsp:txBody>
      <dsp:txXfrm>
        <a:off x="6665367" y="2438239"/>
        <a:ext cx="1800000" cy="765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0690F-112D-431D-9A6C-24BE81CF1891}">
      <dsp:nvSpPr>
        <dsp:cNvPr id="0" name=""/>
        <dsp:cNvSpPr/>
      </dsp:nvSpPr>
      <dsp:spPr>
        <a:xfrm rot="5400000">
          <a:off x="5916552" y="-2544761"/>
          <a:ext cx="610491" cy="5855810"/>
        </a:xfrm>
        <a:prstGeom prst="round2Same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Search for Nursing and Social Media</a:t>
          </a:r>
        </a:p>
      </dsp:txBody>
      <dsp:txXfrm rot="-5400000">
        <a:off x="3293893" y="107700"/>
        <a:ext cx="5826008" cy="550887"/>
      </dsp:txXfrm>
    </dsp:sp>
    <dsp:sp modelId="{E362769C-9D80-4F69-9B73-16B6CBB8504C}">
      <dsp:nvSpPr>
        <dsp:cNvPr id="0" name=""/>
        <dsp:cNvSpPr/>
      </dsp:nvSpPr>
      <dsp:spPr>
        <a:xfrm>
          <a:off x="0" y="1586"/>
          <a:ext cx="3293893" cy="763114"/>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a:t>Search</a:t>
          </a:r>
        </a:p>
      </dsp:txBody>
      <dsp:txXfrm>
        <a:off x="37252" y="38838"/>
        <a:ext cx="3219389" cy="688610"/>
      </dsp:txXfrm>
    </dsp:sp>
    <dsp:sp modelId="{D6865519-7F22-40D4-AE70-0005A74CEB36}">
      <dsp:nvSpPr>
        <dsp:cNvPr id="0" name=""/>
        <dsp:cNvSpPr/>
      </dsp:nvSpPr>
      <dsp:spPr>
        <a:xfrm rot="5400000">
          <a:off x="5916552" y="-1743490"/>
          <a:ext cx="610491" cy="5855810"/>
        </a:xfrm>
        <a:prstGeom prst="round2Same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Try one limiter</a:t>
          </a:r>
        </a:p>
      </dsp:txBody>
      <dsp:txXfrm rot="-5400000">
        <a:off x="3293893" y="908971"/>
        <a:ext cx="5826008" cy="550887"/>
      </dsp:txXfrm>
    </dsp:sp>
    <dsp:sp modelId="{286AB711-A630-492A-9C09-05AE943DF994}">
      <dsp:nvSpPr>
        <dsp:cNvPr id="0" name=""/>
        <dsp:cNvSpPr/>
      </dsp:nvSpPr>
      <dsp:spPr>
        <a:xfrm>
          <a:off x="0" y="802856"/>
          <a:ext cx="3293893" cy="763114"/>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a:t>Try</a:t>
          </a:r>
        </a:p>
      </dsp:txBody>
      <dsp:txXfrm>
        <a:off x="37252" y="840108"/>
        <a:ext cx="3219389" cy="688610"/>
      </dsp:txXfrm>
    </dsp:sp>
    <dsp:sp modelId="{6E540F4F-DCAE-494D-92CF-8FFC5D049932}">
      <dsp:nvSpPr>
        <dsp:cNvPr id="0" name=""/>
        <dsp:cNvSpPr/>
      </dsp:nvSpPr>
      <dsp:spPr>
        <a:xfrm rot="5400000">
          <a:off x="5916552" y="-942220"/>
          <a:ext cx="610491" cy="5855810"/>
        </a:xfrm>
        <a:prstGeom prst="round2Same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Use one Boolean operator</a:t>
          </a:r>
        </a:p>
      </dsp:txBody>
      <dsp:txXfrm rot="-5400000">
        <a:off x="3293893" y="1710241"/>
        <a:ext cx="5826008" cy="550887"/>
      </dsp:txXfrm>
    </dsp:sp>
    <dsp:sp modelId="{0BBAE3A9-FBF3-4F1D-9553-E4CAC6FEB8F0}">
      <dsp:nvSpPr>
        <dsp:cNvPr id="0" name=""/>
        <dsp:cNvSpPr/>
      </dsp:nvSpPr>
      <dsp:spPr>
        <a:xfrm>
          <a:off x="0" y="1604127"/>
          <a:ext cx="3293893" cy="763114"/>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dirty="0"/>
            <a:t>Use</a:t>
          </a:r>
        </a:p>
      </dsp:txBody>
      <dsp:txXfrm>
        <a:off x="37252" y="1641379"/>
        <a:ext cx="3219389" cy="688610"/>
      </dsp:txXfrm>
    </dsp:sp>
    <dsp:sp modelId="{8305ABB0-72E1-41D7-A54E-8CC818016F5C}">
      <dsp:nvSpPr>
        <dsp:cNvPr id="0" name=""/>
        <dsp:cNvSpPr/>
      </dsp:nvSpPr>
      <dsp:spPr>
        <a:xfrm rot="5400000">
          <a:off x="5916552" y="-140950"/>
          <a:ext cx="610491" cy="5855810"/>
        </a:xfrm>
        <a:prstGeom prst="round2SameRect">
          <a:avLst/>
        </a:prstGeom>
        <a:solidFill>
          <a:schemeClr val="accent1">
            <a:alpha val="90000"/>
            <a:tint val="40000"/>
            <a:hueOff val="0"/>
            <a:satOff val="0"/>
            <a:lumOff val="0"/>
            <a:alphaOff val="0"/>
          </a:schemeClr>
        </a:solidFill>
        <a:ln w="1397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Find one relevant article</a:t>
          </a:r>
        </a:p>
      </dsp:txBody>
      <dsp:txXfrm rot="-5400000">
        <a:off x="3293893" y="2511511"/>
        <a:ext cx="5826008" cy="550887"/>
      </dsp:txXfrm>
    </dsp:sp>
    <dsp:sp modelId="{CEA723AD-8D70-4CFD-BB93-790187EA9ED1}">
      <dsp:nvSpPr>
        <dsp:cNvPr id="0" name=""/>
        <dsp:cNvSpPr/>
      </dsp:nvSpPr>
      <dsp:spPr>
        <a:xfrm>
          <a:off x="0" y="2405397"/>
          <a:ext cx="3293893" cy="763114"/>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a:t>Find</a:t>
          </a:r>
        </a:p>
      </dsp:txBody>
      <dsp:txXfrm>
        <a:off x="37252" y="2442649"/>
        <a:ext cx="3219389" cy="6886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DDE74-DEEA-4A04-8935-23E0328448DC}">
      <dsp:nvSpPr>
        <dsp:cNvPr id="0" name=""/>
        <dsp:cNvSpPr/>
      </dsp:nvSpPr>
      <dsp:spPr>
        <a:xfrm>
          <a:off x="0" y="113129"/>
          <a:ext cx="6079066" cy="863460"/>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t>Your essay should:</a:t>
          </a:r>
          <a:endParaRPr lang="en-US" sz="3600" kern="1200"/>
        </a:p>
      </dsp:txBody>
      <dsp:txXfrm>
        <a:off x="42151" y="155280"/>
        <a:ext cx="5994764" cy="779158"/>
      </dsp:txXfrm>
    </dsp:sp>
    <dsp:sp modelId="{8A5F456F-48C5-491C-B7B8-6ECBC84C8B1F}">
      <dsp:nvSpPr>
        <dsp:cNvPr id="0" name=""/>
        <dsp:cNvSpPr/>
      </dsp:nvSpPr>
      <dsp:spPr>
        <a:xfrm>
          <a:off x="0" y="976590"/>
          <a:ext cx="6079066" cy="4396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1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Be typed</a:t>
          </a:r>
        </a:p>
        <a:p>
          <a:pPr marL="285750" lvl="1" indent="-285750" algn="l" defTabSz="1244600">
            <a:lnSpc>
              <a:spcPct val="90000"/>
            </a:lnSpc>
            <a:spcBef>
              <a:spcPct val="0"/>
            </a:spcBef>
            <a:spcAft>
              <a:spcPct val="20000"/>
            </a:spcAft>
            <a:buChar char="•"/>
          </a:pPr>
          <a:r>
            <a:rPr lang="en-US" sz="2800" kern="1200"/>
            <a:t>Be double-spaced </a:t>
          </a:r>
        </a:p>
        <a:p>
          <a:pPr marL="285750" lvl="1" indent="-285750" algn="l" defTabSz="1244600">
            <a:lnSpc>
              <a:spcPct val="90000"/>
            </a:lnSpc>
            <a:spcBef>
              <a:spcPct val="0"/>
            </a:spcBef>
            <a:spcAft>
              <a:spcPct val="20000"/>
            </a:spcAft>
            <a:buChar char="•"/>
          </a:pPr>
          <a:r>
            <a:rPr lang="en-US" sz="2800" kern="1200"/>
            <a:t>Have 1” margins on each side</a:t>
          </a:r>
        </a:p>
        <a:p>
          <a:pPr marL="285750" lvl="1" indent="-285750" algn="l" defTabSz="1244600">
            <a:lnSpc>
              <a:spcPct val="90000"/>
            </a:lnSpc>
            <a:spcBef>
              <a:spcPct val="0"/>
            </a:spcBef>
            <a:spcAft>
              <a:spcPct val="20000"/>
            </a:spcAft>
            <a:buChar char="•"/>
          </a:pPr>
          <a:r>
            <a:rPr lang="en-US" sz="2800" kern="1200"/>
            <a:t>A preferred font is sans serif (i.e., Times New Roman – 12- point)*</a:t>
          </a:r>
        </a:p>
        <a:p>
          <a:pPr marL="285750" lvl="1" indent="-285750" algn="l" defTabSz="1244600">
            <a:lnSpc>
              <a:spcPct val="90000"/>
            </a:lnSpc>
            <a:spcBef>
              <a:spcPct val="0"/>
            </a:spcBef>
            <a:spcAft>
              <a:spcPct val="20000"/>
            </a:spcAft>
            <a:buChar char="•"/>
          </a:pPr>
          <a:r>
            <a:rPr lang="en-US" sz="2800" kern="1200"/>
            <a:t>Be printed on standard-sized paper (8.5”x 11”)</a:t>
          </a:r>
        </a:p>
        <a:p>
          <a:pPr marL="285750" lvl="1" indent="-285750" algn="l" defTabSz="1244600">
            <a:lnSpc>
              <a:spcPct val="90000"/>
            </a:lnSpc>
            <a:spcBef>
              <a:spcPct val="0"/>
            </a:spcBef>
            <a:spcAft>
              <a:spcPct val="20000"/>
            </a:spcAft>
            <a:buChar char="•"/>
          </a:pPr>
          <a:r>
            <a:rPr lang="en-US" sz="2800" kern="1200"/>
            <a:t>Paragraphs must be left aligned with each first line indented  </a:t>
          </a:r>
        </a:p>
      </dsp:txBody>
      <dsp:txXfrm>
        <a:off x="0" y="976590"/>
        <a:ext cx="6079066" cy="43966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B483C-6836-4550-BDF7-5FC514574CA0}">
      <dsp:nvSpPr>
        <dsp:cNvPr id="0" name=""/>
        <dsp:cNvSpPr/>
      </dsp:nvSpPr>
      <dsp:spPr>
        <a:xfrm>
          <a:off x="514717" y="849599"/>
          <a:ext cx="1509750" cy="15097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A60354-5752-41BA-BA18-94AA7174C8A1}">
      <dsp:nvSpPr>
        <dsp:cNvPr id="0" name=""/>
        <dsp:cNvSpPr/>
      </dsp:nvSpPr>
      <dsp:spPr>
        <a:xfrm>
          <a:off x="836467" y="1171349"/>
          <a:ext cx="866250" cy="866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6D727D-898D-447C-9F00-7C385314DA8F}">
      <dsp:nvSpPr>
        <dsp:cNvPr id="0" name=""/>
        <dsp:cNvSpPr/>
      </dsp:nvSpPr>
      <dsp:spPr>
        <a:xfrm>
          <a:off x="32092" y="2829599"/>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It has it own separate page, may be one of more pages</a:t>
          </a:r>
        </a:p>
      </dsp:txBody>
      <dsp:txXfrm>
        <a:off x="32092" y="2829599"/>
        <a:ext cx="2475000" cy="720000"/>
      </dsp:txXfrm>
    </dsp:sp>
    <dsp:sp modelId="{496D8063-F476-4110-8E5A-59A2E1ADF7DF}">
      <dsp:nvSpPr>
        <dsp:cNvPr id="0" name=""/>
        <dsp:cNvSpPr/>
      </dsp:nvSpPr>
      <dsp:spPr>
        <a:xfrm>
          <a:off x="3422842" y="849599"/>
          <a:ext cx="1509750" cy="15097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7800FB-664C-4FFD-98BB-C38E71E451B6}">
      <dsp:nvSpPr>
        <dsp:cNvPr id="0" name=""/>
        <dsp:cNvSpPr/>
      </dsp:nvSpPr>
      <dsp:spPr>
        <a:xfrm>
          <a:off x="3744592" y="1171349"/>
          <a:ext cx="866250" cy="866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68738-0C1A-4D88-B45A-2FC4BAA82123}">
      <dsp:nvSpPr>
        <dsp:cNvPr id="0" name=""/>
        <dsp:cNvSpPr/>
      </dsp:nvSpPr>
      <dsp:spPr>
        <a:xfrm>
          <a:off x="2940217" y="2829599"/>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Capitalize all major words in journal titles</a:t>
          </a:r>
        </a:p>
      </dsp:txBody>
      <dsp:txXfrm>
        <a:off x="2940217" y="2829599"/>
        <a:ext cx="2475000" cy="720000"/>
      </dsp:txXfrm>
    </dsp:sp>
    <dsp:sp modelId="{930816FC-9C44-4BFD-87D5-310899909FB2}">
      <dsp:nvSpPr>
        <dsp:cNvPr id="0" name=""/>
        <dsp:cNvSpPr/>
      </dsp:nvSpPr>
      <dsp:spPr>
        <a:xfrm>
          <a:off x="6330967" y="849599"/>
          <a:ext cx="1509750" cy="15097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788BEB-4EF3-4E88-8DD1-2A7206298BC1}">
      <dsp:nvSpPr>
        <dsp:cNvPr id="0" name=""/>
        <dsp:cNvSpPr/>
      </dsp:nvSpPr>
      <dsp:spPr>
        <a:xfrm>
          <a:off x="6652717" y="1171349"/>
          <a:ext cx="866250" cy="866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955A10-5034-4CBC-9247-F6A3D13F57CA}">
      <dsp:nvSpPr>
        <dsp:cNvPr id="0" name=""/>
        <dsp:cNvSpPr/>
      </dsp:nvSpPr>
      <dsp:spPr>
        <a:xfrm>
          <a:off x="5848342" y="2829599"/>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Italicize titles of longer works such as books and journals</a:t>
          </a:r>
        </a:p>
      </dsp:txBody>
      <dsp:txXfrm>
        <a:off x="5848342" y="2829599"/>
        <a:ext cx="24750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73622-A070-4798-B36C-7CEF467154E5}">
      <dsp:nvSpPr>
        <dsp:cNvPr id="0" name=""/>
        <dsp:cNvSpPr/>
      </dsp:nvSpPr>
      <dsp:spPr>
        <a:xfrm>
          <a:off x="0" y="0"/>
          <a:ext cx="5990135" cy="0"/>
        </a:xfrm>
        <a:prstGeom prst="line">
          <a:avLst/>
        </a:prstGeom>
        <a:solidFill>
          <a:schemeClr val="dk2">
            <a:hueOff val="0"/>
            <a:satOff val="0"/>
            <a:lumOff val="0"/>
            <a:alphaOff val="0"/>
          </a:schemeClr>
        </a:solidFill>
        <a:ln w="1397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035840-DB06-430F-A28F-CCECD9C8A50B}">
      <dsp:nvSpPr>
        <dsp:cNvPr id="0" name=""/>
        <dsp:cNvSpPr/>
      </dsp:nvSpPr>
      <dsp:spPr>
        <a:xfrm>
          <a:off x="0" y="0"/>
          <a:ext cx="5990135" cy="65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b="1" kern="1200" dirty="0"/>
        </a:p>
        <a:p>
          <a:pPr marL="0" lvl="0" indent="0" algn="l" defTabSz="711200">
            <a:lnSpc>
              <a:spcPct val="90000"/>
            </a:lnSpc>
            <a:spcBef>
              <a:spcPct val="0"/>
            </a:spcBef>
            <a:spcAft>
              <a:spcPct val="35000"/>
            </a:spcAft>
            <a:buNone/>
          </a:pPr>
          <a:r>
            <a:rPr lang="en-US" sz="1600" b="1" kern="1200" dirty="0"/>
            <a:t>Books</a:t>
          </a:r>
          <a:endParaRPr lang="en-US" sz="1600" kern="1200" dirty="0"/>
        </a:p>
      </dsp:txBody>
      <dsp:txXfrm>
        <a:off x="0" y="0"/>
        <a:ext cx="5990135" cy="657756"/>
      </dsp:txXfrm>
    </dsp:sp>
    <dsp:sp modelId="{ABB5A439-827E-4F1D-83D6-26CD4145A53A}">
      <dsp:nvSpPr>
        <dsp:cNvPr id="0" name=""/>
        <dsp:cNvSpPr/>
      </dsp:nvSpPr>
      <dsp:spPr>
        <a:xfrm>
          <a:off x="0" y="657756"/>
          <a:ext cx="5990135" cy="0"/>
        </a:xfrm>
        <a:prstGeom prst="line">
          <a:avLst/>
        </a:prstGeom>
        <a:solidFill>
          <a:schemeClr val="dk2">
            <a:hueOff val="0"/>
            <a:satOff val="0"/>
            <a:lumOff val="0"/>
            <a:alphaOff val="0"/>
          </a:schemeClr>
        </a:solidFill>
        <a:ln w="1397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985D00-707B-460C-B979-997CC720A380}">
      <dsp:nvSpPr>
        <dsp:cNvPr id="0" name=""/>
        <dsp:cNvSpPr/>
      </dsp:nvSpPr>
      <dsp:spPr>
        <a:xfrm>
          <a:off x="0" y="657756"/>
          <a:ext cx="5990135" cy="65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Author, A. A. (Year of publication). Title of work: Capital letter also for subtitle. Publisher.</a:t>
          </a:r>
        </a:p>
      </dsp:txBody>
      <dsp:txXfrm>
        <a:off x="0" y="657756"/>
        <a:ext cx="5990135" cy="657756"/>
      </dsp:txXfrm>
    </dsp:sp>
    <dsp:sp modelId="{8B3D2A61-DB37-4D58-A3D3-50F5B805E168}">
      <dsp:nvSpPr>
        <dsp:cNvPr id="0" name=""/>
        <dsp:cNvSpPr/>
      </dsp:nvSpPr>
      <dsp:spPr>
        <a:xfrm>
          <a:off x="0" y="1315513"/>
          <a:ext cx="5990135" cy="0"/>
        </a:xfrm>
        <a:prstGeom prst="line">
          <a:avLst/>
        </a:prstGeom>
        <a:solidFill>
          <a:schemeClr val="dk2">
            <a:hueOff val="0"/>
            <a:satOff val="0"/>
            <a:lumOff val="0"/>
            <a:alphaOff val="0"/>
          </a:schemeClr>
        </a:solidFill>
        <a:ln w="1397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35188B-91A2-402F-9595-B9EB36F599B1}">
      <dsp:nvSpPr>
        <dsp:cNvPr id="0" name=""/>
        <dsp:cNvSpPr/>
      </dsp:nvSpPr>
      <dsp:spPr>
        <a:xfrm>
          <a:off x="0" y="1315513"/>
          <a:ext cx="5990135" cy="65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Lopez, M. A. (1970). Landscape painting: Developing your inner creativity. Random House.</a:t>
          </a:r>
        </a:p>
      </dsp:txBody>
      <dsp:txXfrm>
        <a:off x="0" y="1315513"/>
        <a:ext cx="5990135" cy="657756"/>
      </dsp:txXfrm>
    </dsp:sp>
    <dsp:sp modelId="{1F9EFA02-DD54-468B-86B9-DD2A71BC85D4}">
      <dsp:nvSpPr>
        <dsp:cNvPr id="0" name=""/>
        <dsp:cNvSpPr/>
      </dsp:nvSpPr>
      <dsp:spPr>
        <a:xfrm>
          <a:off x="0" y="1973270"/>
          <a:ext cx="5990135" cy="0"/>
        </a:xfrm>
        <a:prstGeom prst="line">
          <a:avLst/>
        </a:prstGeom>
        <a:solidFill>
          <a:schemeClr val="dk2">
            <a:hueOff val="0"/>
            <a:satOff val="0"/>
            <a:lumOff val="0"/>
            <a:alphaOff val="0"/>
          </a:schemeClr>
        </a:solidFill>
        <a:ln w="1397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B985DA-0830-4346-8F20-778BC08C2D64}">
      <dsp:nvSpPr>
        <dsp:cNvPr id="0" name=""/>
        <dsp:cNvSpPr/>
      </dsp:nvSpPr>
      <dsp:spPr>
        <a:xfrm>
          <a:off x="0" y="1973270"/>
          <a:ext cx="5990135" cy="65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b="1" kern="1200" dirty="0"/>
        </a:p>
        <a:p>
          <a:pPr marL="0" lvl="0" indent="0" algn="l" defTabSz="711200">
            <a:lnSpc>
              <a:spcPct val="90000"/>
            </a:lnSpc>
            <a:spcBef>
              <a:spcPct val="0"/>
            </a:spcBef>
            <a:spcAft>
              <a:spcPct val="35000"/>
            </a:spcAft>
            <a:buNone/>
          </a:pPr>
          <a:r>
            <a:rPr lang="en-US" sz="1600" b="1" kern="1200" dirty="0"/>
            <a:t>E-Books</a:t>
          </a:r>
          <a:endParaRPr lang="en-US" sz="1600" kern="1200" dirty="0"/>
        </a:p>
      </dsp:txBody>
      <dsp:txXfrm>
        <a:off x="0" y="1973270"/>
        <a:ext cx="5990135" cy="657756"/>
      </dsp:txXfrm>
    </dsp:sp>
    <dsp:sp modelId="{56E0E9C1-A528-406F-A838-76BAAEEB299B}">
      <dsp:nvSpPr>
        <dsp:cNvPr id="0" name=""/>
        <dsp:cNvSpPr/>
      </dsp:nvSpPr>
      <dsp:spPr>
        <a:xfrm>
          <a:off x="0" y="2631026"/>
          <a:ext cx="5990135" cy="0"/>
        </a:xfrm>
        <a:prstGeom prst="line">
          <a:avLst/>
        </a:prstGeom>
        <a:solidFill>
          <a:schemeClr val="dk2">
            <a:hueOff val="0"/>
            <a:satOff val="0"/>
            <a:lumOff val="0"/>
            <a:alphaOff val="0"/>
          </a:schemeClr>
        </a:solidFill>
        <a:ln w="1397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B1128F-DE82-41F5-A9DF-5BC4DEEA1A75}">
      <dsp:nvSpPr>
        <dsp:cNvPr id="0" name=""/>
        <dsp:cNvSpPr/>
      </dsp:nvSpPr>
      <dsp:spPr>
        <a:xfrm>
          <a:off x="0" y="2631026"/>
          <a:ext cx="5990135" cy="65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Author, A. A. (Year of publication). Title of work: Capital letter also for subtitle. Publisher. http://www.publisherhomepageurl</a:t>
          </a:r>
        </a:p>
      </dsp:txBody>
      <dsp:txXfrm>
        <a:off x="0" y="2631026"/>
        <a:ext cx="5990135" cy="657756"/>
      </dsp:txXfrm>
    </dsp:sp>
    <dsp:sp modelId="{93650C7C-4AFC-4CBE-976D-C0FB0F48E1DF}">
      <dsp:nvSpPr>
        <dsp:cNvPr id="0" name=""/>
        <dsp:cNvSpPr/>
      </dsp:nvSpPr>
      <dsp:spPr>
        <a:xfrm>
          <a:off x="0" y="3288783"/>
          <a:ext cx="5990135" cy="0"/>
        </a:xfrm>
        <a:prstGeom prst="line">
          <a:avLst/>
        </a:prstGeom>
        <a:solidFill>
          <a:schemeClr val="dk2">
            <a:hueOff val="0"/>
            <a:satOff val="0"/>
            <a:lumOff val="0"/>
            <a:alphaOff val="0"/>
          </a:schemeClr>
        </a:solidFill>
        <a:ln w="1397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028128-19A8-49B0-B1EF-DD1379F7DB02}">
      <dsp:nvSpPr>
        <dsp:cNvPr id="0" name=""/>
        <dsp:cNvSpPr/>
      </dsp:nvSpPr>
      <dsp:spPr>
        <a:xfrm>
          <a:off x="0" y="3288783"/>
          <a:ext cx="5990135" cy="65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Jensen, S. (2012). Noise: The power of extroverts in a fast world. Hollywood Books.</a:t>
          </a:r>
        </a:p>
      </dsp:txBody>
      <dsp:txXfrm>
        <a:off x="0" y="3288783"/>
        <a:ext cx="5990135" cy="657756"/>
      </dsp:txXfrm>
    </dsp:sp>
    <dsp:sp modelId="{D2F460B4-5158-4B37-A0BC-57D8ECF1714B}">
      <dsp:nvSpPr>
        <dsp:cNvPr id="0" name=""/>
        <dsp:cNvSpPr/>
      </dsp:nvSpPr>
      <dsp:spPr>
        <a:xfrm>
          <a:off x="0" y="3946540"/>
          <a:ext cx="5990135" cy="0"/>
        </a:xfrm>
        <a:prstGeom prst="line">
          <a:avLst/>
        </a:prstGeom>
        <a:solidFill>
          <a:schemeClr val="dk2">
            <a:hueOff val="0"/>
            <a:satOff val="0"/>
            <a:lumOff val="0"/>
            <a:alphaOff val="0"/>
          </a:schemeClr>
        </a:solidFill>
        <a:ln w="1397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3B9C4E-935F-4D3F-AD35-2FBCCF775FAB}">
      <dsp:nvSpPr>
        <dsp:cNvPr id="0" name=""/>
        <dsp:cNvSpPr/>
      </dsp:nvSpPr>
      <dsp:spPr>
        <a:xfrm>
          <a:off x="0" y="3946540"/>
          <a:ext cx="5990135" cy="65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Cite e-books like the printed version if found in an academic research database.</a:t>
          </a:r>
        </a:p>
      </dsp:txBody>
      <dsp:txXfrm>
        <a:off x="0" y="3946540"/>
        <a:ext cx="5990135" cy="657756"/>
      </dsp:txXfrm>
    </dsp:sp>
    <dsp:sp modelId="{CF771DB3-55E6-4325-8FD2-300F831BE0A4}">
      <dsp:nvSpPr>
        <dsp:cNvPr id="0" name=""/>
        <dsp:cNvSpPr/>
      </dsp:nvSpPr>
      <dsp:spPr>
        <a:xfrm>
          <a:off x="0" y="4604297"/>
          <a:ext cx="5990135" cy="0"/>
        </a:xfrm>
        <a:prstGeom prst="line">
          <a:avLst/>
        </a:prstGeom>
        <a:solidFill>
          <a:schemeClr val="dk2">
            <a:hueOff val="0"/>
            <a:satOff val="0"/>
            <a:lumOff val="0"/>
            <a:alphaOff val="0"/>
          </a:schemeClr>
        </a:solidFill>
        <a:ln w="1397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0D274E-359F-4C69-B97F-3D9D6CA91BB2}">
      <dsp:nvSpPr>
        <dsp:cNvPr id="0" name=""/>
        <dsp:cNvSpPr/>
      </dsp:nvSpPr>
      <dsp:spPr>
        <a:xfrm>
          <a:off x="0" y="4604297"/>
          <a:ext cx="5990135" cy="657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Include the DOI if there is one.</a:t>
          </a:r>
        </a:p>
      </dsp:txBody>
      <dsp:txXfrm>
        <a:off x="0" y="4604297"/>
        <a:ext cx="5990135" cy="6577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D4F50-847E-418A-B316-E11562F38D1E}">
      <dsp:nvSpPr>
        <dsp:cNvPr id="0" name=""/>
        <dsp:cNvSpPr/>
      </dsp:nvSpPr>
      <dsp:spPr>
        <a:xfrm>
          <a:off x="0" y="50989"/>
          <a:ext cx="4572002" cy="1193400"/>
        </a:xfrm>
        <a:prstGeom prst="round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Forgetting hanging indents</a:t>
          </a:r>
        </a:p>
      </dsp:txBody>
      <dsp:txXfrm>
        <a:off x="58257" y="109246"/>
        <a:ext cx="4455488" cy="1076886"/>
      </dsp:txXfrm>
    </dsp:sp>
    <dsp:sp modelId="{B2AF774B-C956-4540-A7C8-4E1E1B0E54D5}">
      <dsp:nvSpPr>
        <dsp:cNvPr id="0" name=""/>
        <dsp:cNvSpPr/>
      </dsp:nvSpPr>
      <dsp:spPr>
        <a:xfrm>
          <a:off x="0" y="1330789"/>
          <a:ext cx="4572002" cy="1193400"/>
        </a:xfrm>
        <a:prstGeom prst="round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Incorrect capitalization</a:t>
          </a:r>
        </a:p>
      </dsp:txBody>
      <dsp:txXfrm>
        <a:off x="58257" y="1389046"/>
        <a:ext cx="4455488" cy="1076886"/>
      </dsp:txXfrm>
    </dsp:sp>
    <dsp:sp modelId="{E2FFF3BA-C6E5-4A48-B8B4-28915B7556B0}">
      <dsp:nvSpPr>
        <dsp:cNvPr id="0" name=""/>
        <dsp:cNvSpPr/>
      </dsp:nvSpPr>
      <dsp:spPr>
        <a:xfrm>
          <a:off x="0" y="2610589"/>
          <a:ext cx="4572002" cy="1193400"/>
        </a:xfrm>
        <a:prstGeom prst="roundRect">
          <a:avLst/>
        </a:prstGeom>
        <a:solidFill>
          <a:schemeClr val="accent2">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Using article title instead of journal title</a:t>
          </a:r>
        </a:p>
      </dsp:txBody>
      <dsp:txXfrm>
        <a:off x="58257" y="2668846"/>
        <a:ext cx="4455488" cy="10768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124DE-7AB4-43B6-BD46-7CF9DB18BA2A}">
      <dsp:nvSpPr>
        <dsp:cNvPr id="0" name=""/>
        <dsp:cNvSpPr/>
      </dsp:nvSpPr>
      <dsp:spPr>
        <a:xfrm>
          <a:off x="28401" y="615569"/>
          <a:ext cx="819276" cy="819276"/>
        </a:xfrm>
        <a:prstGeom prst="ellipse">
          <a:avLst/>
        </a:prstGeom>
        <a:solidFill>
          <a:schemeClr val="tx1"/>
        </a:solidFill>
        <a:ln>
          <a:noFill/>
        </a:ln>
        <a:effectLst/>
      </dsp:spPr>
      <dsp:style>
        <a:lnRef idx="0">
          <a:scrgbClr r="0" g="0" b="0"/>
        </a:lnRef>
        <a:fillRef idx="1">
          <a:scrgbClr r="0" g="0" b="0"/>
        </a:fillRef>
        <a:effectRef idx="0">
          <a:scrgbClr r="0" g="0" b="0"/>
        </a:effectRef>
        <a:fontRef idx="minor"/>
      </dsp:style>
    </dsp:sp>
    <dsp:sp modelId="{6917B910-C36C-465F-9EA0-CD781A7B5955}">
      <dsp:nvSpPr>
        <dsp:cNvPr id="0" name=""/>
        <dsp:cNvSpPr/>
      </dsp:nvSpPr>
      <dsp:spPr>
        <a:xfrm>
          <a:off x="200449" y="787617"/>
          <a:ext cx="475180" cy="475180"/>
        </a:xfrm>
        <a:prstGeom prst="rect">
          <a:avLst/>
        </a:prstGeom>
        <a:solidFill>
          <a:schemeClr val="accent2">
            <a:hueOff val="0"/>
            <a:satOff val="0"/>
            <a:lumOff val="0"/>
            <a:alphaOff val="0"/>
          </a:schemeClr>
        </a:solidFill>
        <a:ln w="1397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11A6EE-6AE4-4A41-B0F6-DF2DA40A36BA}">
      <dsp:nvSpPr>
        <dsp:cNvPr id="0" name=""/>
        <dsp:cNvSpPr/>
      </dsp:nvSpPr>
      <dsp:spPr>
        <a:xfrm>
          <a:off x="1023236" y="615569"/>
          <a:ext cx="1931151" cy="819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kern="1200" dirty="0">
              <a:latin typeface="Tenorite"/>
            </a:rPr>
            <a:t>Miami Regional University:</a:t>
          </a:r>
          <a:r>
            <a:rPr lang="en-US" sz="1100" kern="1200" dirty="0">
              <a:latin typeface="Tenorite"/>
            </a:rPr>
            <a:t> </a:t>
          </a:r>
          <a:r>
            <a:rPr lang="en-US" sz="1100" b="0" i="0" kern="1200" dirty="0">
              <a:latin typeface="Tenorite"/>
            </a:rPr>
            <a:t>Writing &amp; Research </a:t>
          </a:r>
          <a:r>
            <a:rPr lang="en-US" sz="1100" b="0" i="0" kern="1200" dirty="0">
              <a:solidFill>
                <a:schemeClr val="tx1"/>
              </a:solidFill>
              <a:latin typeface="Tenorite"/>
            </a:rPr>
            <a:t>Resources</a:t>
          </a:r>
          <a:br>
            <a:rPr lang="en-US" sz="1100" b="0" i="0" kern="1200" dirty="0">
              <a:solidFill>
                <a:schemeClr val="tx1"/>
              </a:solidFill>
              <a:latin typeface="Tenorite"/>
            </a:rPr>
          </a:br>
          <a:r>
            <a:rPr lang="en-US" sz="1100" kern="1200" dirty="0">
              <a:hlinkClick xmlns:r="http://schemas.openxmlformats.org/officeDocument/2006/relationships" r:id="rId1"/>
            </a:rPr>
            <a:t>https://na.accessit.online/MMR00/?serviceId=ExternalEvent&amp;rlSn=10&amp;rlKey=1681343490</a:t>
          </a:r>
          <a:endParaRPr lang="en-US" sz="1100" kern="1200" dirty="0">
            <a:latin typeface="Tenorite"/>
          </a:endParaRPr>
        </a:p>
      </dsp:txBody>
      <dsp:txXfrm>
        <a:off x="1023236" y="615569"/>
        <a:ext cx="1931151" cy="819276"/>
      </dsp:txXfrm>
    </dsp:sp>
    <dsp:sp modelId="{A6A16EA9-C253-46CF-8184-3CF1F892CBF2}">
      <dsp:nvSpPr>
        <dsp:cNvPr id="0" name=""/>
        <dsp:cNvSpPr/>
      </dsp:nvSpPr>
      <dsp:spPr>
        <a:xfrm>
          <a:off x="3290876" y="615569"/>
          <a:ext cx="819276" cy="81927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BC1FA4-B79C-426B-BA99-22C26C565534}">
      <dsp:nvSpPr>
        <dsp:cNvPr id="0" name=""/>
        <dsp:cNvSpPr/>
      </dsp:nvSpPr>
      <dsp:spPr>
        <a:xfrm>
          <a:off x="3462924" y="787617"/>
          <a:ext cx="475180" cy="475180"/>
        </a:xfrm>
        <a:prstGeom prst="rect">
          <a:avLst/>
        </a:prstGeom>
        <a:solidFill>
          <a:schemeClr val="accent3">
            <a:hueOff val="0"/>
            <a:satOff val="0"/>
            <a:lumOff val="0"/>
            <a:alphaOff val="0"/>
          </a:schemeClr>
        </a:solidFill>
        <a:ln w="1397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23BF33-B7A6-4CF8-B48A-9E26192CBC10}">
      <dsp:nvSpPr>
        <dsp:cNvPr id="0" name=""/>
        <dsp:cNvSpPr/>
      </dsp:nvSpPr>
      <dsp:spPr>
        <a:xfrm>
          <a:off x="4285712" y="615569"/>
          <a:ext cx="1931151" cy="819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rtl="0">
            <a:lnSpc>
              <a:spcPct val="100000"/>
            </a:lnSpc>
            <a:spcBef>
              <a:spcPct val="0"/>
            </a:spcBef>
            <a:spcAft>
              <a:spcPct val="35000"/>
            </a:spcAft>
            <a:buNone/>
          </a:pPr>
          <a:r>
            <a:rPr lang="en-US" sz="1100" b="0" kern="1200">
              <a:solidFill>
                <a:schemeClr val="tx1"/>
              </a:solidFill>
              <a:latin typeface="Tenorite"/>
              <a:cs typeface="Calibri"/>
            </a:rPr>
            <a:t>Harvard College Writing Center</a:t>
          </a:r>
          <a:r>
            <a:rPr lang="en-US" sz="1100" kern="1200">
              <a:solidFill>
                <a:schemeClr val="tx1"/>
              </a:solidFill>
              <a:latin typeface="Tenorite"/>
              <a:cs typeface="Calibri"/>
            </a:rPr>
            <a:t>:</a:t>
          </a:r>
          <a:br>
            <a:rPr lang="en-US" sz="1100" kern="1200">
              <a:solidFill>
                <a:srgbClr val="010000"/>
              </a:solidFill>
              <a:latin typeface="Tenorite"/>
              <a:cs typeface="Calibri"/>
            </a:rPr>
          </a:br>
          <a:r>
            <a:rPr lang="en-US" sz="1100" kern="1200">
              <a:latin typeface="Tenorite"/>
              <a:cs typeface="Calibri"/>
            </a:rPr>
            <a:t>Strategies for Writing Essays</a:t>
          </a:r>
          <a:br>
            <a:rPr lang="en-US" sz="1100" kern="1200">
              <a:latin typeface="Tenorite"/>
              <a:cs typeface="Calibri"/>
            </a:rPr>
          </a:br>
          <a:r>
            <a:rPr lang="en-US" sz="1100" kern="1200">
              <a:solidFill>
                <a:srgbClr val="000000"/>
              </a:solidFill>
              <a:latin typeface="Tenorite"/>
              <a:cs typeface="Calibri"/>
              <a:hlinkClick xmlns:r="http://schemas.openxmlformats.org/officeDocument/2006/relationships" r:id="rId2"/>
            </a:rPr>
            <a:t>https://writingcenter.fas.harvard.edu/pages/strategies-essay-writing</a:t>
          </a:r>
          <a:r>
            <a:rPr lang="en-US" sz="1100" kern="1200">
              <a:solidFill>
                <a:srgbClr val="000000"/>
              </a:solidFill>
              <a:latin typeface="Tenorite"/>
              <a:cs typeface="Calibri"/>
            </a:rPr>
            <a:t> </a:t>
          </a:r>
          <a:r>
            <a:rPr lang="en-US" sz="1100" kern="1200">
              <a:latin typeface="Tenorite"/>
              <a:cs typeface="Calibri"/>
            </a:rPr>
            <a:t> </a:t>
          </a:r>
          <a:endParaRPr lang="en-US" sz="1100" kern="1200">
            <a:solidFill>
              <a:srgbClr val="010000"/>
            </a:solidFill>
            <a:latin typeface="Tenorite"/>
            <a:cs typeface="Calibri"/>
          </a:endParaRPr>
        </a:p>
      </dsp:txBody>
      <dsp:txXfrm>
        <a:off x="4285712" y="615569"/>
        <a:ext cx="1931151" cy="819276"/>
      </dsp:txXfrm>
    </dsp:sp>
    <dsp:sp modelId="{84B159A3-238A-4CA6-97A3-145AE6BF8F84}">
      <dsp:nvSpPr>
        <dsp:cNvPr id="0" name=""/>
        <dsp:cNvSpPr/>
      </dsp:nvSpPr>
      <dsp:spPr>
        <a:xfrm>
          <a:off x="28401" y="2385035"/>
          <a:ext cx="819276" cy="81927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3D205E-0DE4-4D81-8884-2945A47A362F}">
      <dsp:nvSpPr>
        <dsp:cNvPr id="0" name=""/>
        <dsp:cNvSpPr/>
      </dsp:nvSpPr>
      <dsp:spPr>
        <a:xfrm>
          <a:off x="200449" y="2557083"/>
          <a:ext cx="475180" cy="4751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BE5DD2-3665-4562-9137-14D5653D09A6}">
      <dsp:nvSpPr>
        <dsp:cNvPr id="0" name=""/>
        <dsp:cNvSpPr/>
      </dsp:nvSpPr>
      <dsp:spPr>
        <a:xfrm>
          <a:off x="1023236" y="2385035"/>
          <a:ext cx="1931151" cy="819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The Purdue</a:t>
          </a:r>
          <a:r>
            <a:rPr lang="en-US" sz="1100" u="none" kern="1200" dirty="0">
              <a:latin typeface="Tenorite"/>
            </a:rPr>
            <a:t> OW</a:t>
          </a:r>
          <a:r>
            <a:rPr lang="en-US" sz="1100" u="none" kern="1200" dirty="0">
              <a:solidFill>
                <a:schemeClr val="tx1"/>
              </a:solidFill>
              <a:latin typeface="Tenorite"/>
            </a:rPr>
            <a:t>L:</a:t>
          </a:r>
          <a:br>
            <a:rPr lang="en-US" sz="1100" kern="1200" dirty="0">
              <a:solidFill>
                <a:srgbClr val="010000"/>
              </a:solidFill>
              <a:latin typeface="Tenorite"/>
              <a:cs typeface="Calibri"/>
            </a:rPr>
          </a:br>
          <a:r>
            <a:rPr lang="en-US" sz="1100" kern="1200" dirty="0">
              <a:latin typeface="Tenorite"/>
              <a:cs typeface="Calibri"/>
            </a:rPr>
            <a:t>APA Style Guide</a:t>
          </a:r>
          <a:br>
            <a:rPr lang="en-US" sz="1100" kern="1200" dirty="0">
              <a:latin typeface="Tenorite"/>
              <a:cs typeface="Calibri"/>
            </a:rPr>
          </a:br>
          <a:r>
            <a:rPr lang="en-US" sz="1100" kern="1200" dirty="0">
              <a:solidFill>
                <a:schemeClr val="accent5">
                  <a:lumMod val="75000"/>
                </a:schemeClr>
              </a:solidFill>
              <a:latin typeface="Tenorite"/>
              <a:cs typeface="Calibri"/>
              <a:hlinkClick xmlns:r="http://schemas.openxmlformats.org/officeDocument/2006/relationships" r:id="rId5">
                <a:extLst>
                  <a:ext uri="{A12FA001-AC4F-418D-AE19-62706E023703}">
                    <ahyp:hlinkClr xmlns:ahyp="http://schemas.microsoft.com/office/drawing/2018/hyperlinkcolor" val="tx"/>
                  </a:ext>
                </a:extLst>
              </a:hlinkClick>
            </a:rPr>
            <a:t>http</a:t>
          </a:r>
          <a:r>
            <a:rPr lang="en-US" sz="1100" u="sng" kern="1200" dirty="0">
              <a:solidFill>
                <a:schemeClr val="accent5">
                  <a:lumMod val="75000"/>
                </a:schemeClr>
              </a:solidFill>
              <a:latin typeface="Tenorite"/>
              <a:cs typeface="Calibri"/>
              <a:hlinkClick xmlns:r="http://schemas.openxmlformats.org/officeDocument/2006/relationships" r:id="rId5">
                <a:extLst>
                  <a:ext uri="{A12FA001-AC4F-418D-AE19-62706E023703}">
                    <ahyp:hlinkClr xmlns:ahyp="http://schemas.microsoft.com/office/drawing/2018/hyperlinkcolor" val="tx"/>
                  </a:ext>
                </a:extLst>
              </a:hlinkClick>
            </a:rPr>
            <a:t>://owl.purdue.edu</a:t>
          </a:r>
          <a:r>
            <a:rPr lang="en-US" sz="1100" kern="1200" dirty="0">
              <a:solidFill>
                <a:schemeClr val="accent5">
                  <a:lumMod val="75000"/>
                </a:schemeClr>
              </a:solidFill>
            </a:rPr>
            <a:t>  </a:t>
          </a:r>
          <a:endParaRPr lang="en-US" sz="1100" u="sng" kern="1200" dirty="0">
            <a:solidFill>
              <a:schemeClr val="accent5">
                <a:lumMod val="75000"/>
              </a:schemeClr>
            </a:solidFill>
            <a:latin typeface="Tenorite"/>
            <a:cs typeface="Calibri"/>
            <a:hlinkClick xmlns:r="http://schemas.openxmlformats.org/officeDocument/2006/relationships" r:id="" action="ppaction://noaction">
              <a:extLst>
                <a:ext uri="{A12FA001-AC4F-418D-AE19-62706E023703}">
                  <ahyp:hlinkClr xmlns:ahyp="http://schemas.microsoft.com/office/drawing/2018/hyperlinkcolor" val="tx"/>
                </a:ext>
              </a:extLst>
            </a:hlinkClick>
          </a:endParaRPr>
        </a:p>
      </dsp:txBody>
      <dsp:txXfrm>
        <a:off x="1023236" y="2385035"/>
        <a:ext cx="1931151" cy="819276"/>
      </dsp:txXfrm>
    </dsp:sp>
    <dsp:sp modelId="{0317B439-A518-49D1-9F0F-063939BF6035}">
      <dsp:nvSpPr>
        <dsp:cNvPr id="0" name=""/>
        <dsp:cNvSpPr/>
      </dsp:nvSpPr>
      <dsp:spPr>
        <a:xfrm>
          <a:off x="3290876" y="2385035"/>
          <a:ext cx="819276" cy="81927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9C5E6E-D8EA-4C88-ABF5-E1C785AD0EF7}">
      <dsp:nvSpPr>
        <dsp:cNvPr id="0" name=""/>
        <dsp:cNvSpPr/>
      </dsp:nvSpPr>
      <dsp:spPr>
        <a:xfrm>
          <a:off x="3462924" y="2557083"/>
          <a:ext cx="475180" cy="47518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397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753937-21CC-4B05-8B18-B54BC225DF73}">
      <dsp:nvSpPr>
        <dsp:cNvPr id="0" name=""/>
        <dsp:cNvSpPr/>
      </dsp:nvSpPr>
      <dsp:spPr>
        <a:xfrm>
          <a:off x="4285712" y="2385035"/>
          <a:ext cx="1931151" cy="819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The APA’s Official Website </a:t>
          </a:r>
          <a:br>
            <a:rPr lang="en-US" sz="1100" u="none" kern="1200">
              <a:latin typeface="Tenorite"/>
            </a:rPr>
          </a:br>
          <a:r>
            <a:rPr lang="en-US" sz="1100" u="sng" kern="1200">
              <a:hlinkClick xmlns:r="http://schemas.openxmlformats.org/officeDocument/2006/relationships" r:id="rId8"/>
            </a:rPr>
            <a:t>http://www.apastyle.org</a:t>
          </a:r>
          <a:r>
            <a:rPr lang="en-US" sz="1100" kern="1200"/>
            <a:t> </a:t>
          </a:r>
        </a:p>
      </dsp:txBody>
      <dsp:txXfrm>
        <a:off x="4285712" y="2385035"/>
        <a:ext cx="1931151" cy="819276"/>
      </dsp:txXfrm>
    </dsp:sp>
    <dsp:sp modelId="{F30FEAF1-741C-4013-B6F5-0A3FA64E9172}">
      <dsp:nvSpPr>
        <dsp:cNvPr id="0" name=""/>
        <dsp:cNvSpPr/>
      </dsp:nvSpPr>
      <dsp:spPr>
        <a:xfrm>
          <a:off x="28401" y="4154500"/>
          <a:ext cx="819276" cy="81927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79B732-FB58-4203-8D85-D7D491F3FC4E}">
      <dsp:nvSpPr>
        <dsp:cNvPr id="0" name=""/>
        <dsp:cNvSpPr/>
      </dsp:nvSpPr>
      <dsp:spPr>
        <a:xfrm>
          <a:off x="200449" y="4326548"/>
          <a:ext cx="475180" cy="47518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397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0DACB2-17BE-4402-A5B0-82B746C71229}">
      <dsp:nvSpPr>
        <dsp:cNvPr id="0" name=""/>
        <dsp:cNvSpPr/>
      </dsp:nvSpPr>
      <dsp:spPr>
        <a:xfrm>
          <a:off x="1023236" y="4154500"/>
          <a:ext cx="1931151" cy="819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APA, 7th ed.</a:t>
          </a:r>
          <a:r>
            <a:rPr lang="en-US" sz="1100" kern="1200" dirty="0">
              <a:latin typeface="Tenorite"/>
            </a:rPr>
            <a:t> </a:t>
          </a:r>
          <a:r>
            <a:rPr lang="en-US" sz="1100" kern="1200" dirty="0"/>
            <a:t>(Spanish)</a:t>
          </a:r>
          <a:br>
            <a:rPr lang="en-US" sz="1100" kern="1200" dirty="0">
              <a:latin typeface="Tenorite"/>
            </a:rPr>
          </a:br>
          <a:r>
            <a:rPr lang="en-US" sz="1100" kern="1200" dirty="0"/>
            <a:t> </a:t>
          </a:r>
          <a:r>
            <a:rPr lang="en-US" sz="1100" kern="1200" dirty="0">
              <a:hlinkClick xmlns:r="http://schemas.openxmlformats.org/officeDocument/2006/relationships" r:id="rId11"/>
            </a:rPr>
            <a:t>https://normas-apa.org/</a:t>
          </a:r>
          <a:r>
            <a:rPr lang="en-US" sz="1100" kern="1200" dirty="0"/>
            <a:t> </a:t>
          </a:r>
        </a:p>
      </dsp:txBody>
      <dsp:txXfrm>
        <a:off x="1023236" y="4154500"/>
        <a:ext cx="1931151" cy="819276"/>
      </dsp:txXfrm>
    </dsp:sp>
    <dsp:sp modelId="{2B79B3D4-7D43-40AE-B409-9E5CE841198B}">
      <dsp:nvSpPr>
        <dsp:cNvPr id="0" name=""/>
        <dsp:cNvSpPr/>
      </dsp:nvSpPr>
      <dsp:spPr>
        <a:xfrm>
          <a:off x="3290876" y="4154500"/>
          <a:ext cx="819276" cy="81927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C44CBA-23D2-41D9-B634-F5325DCAF0AE}">
      <dsp:nvSpPr>
        <dsp:cNvPr id="0" name=""/>
        <dsp:cNvSpPr/>
      </dsp:nvSpPr>
      <dsp:spPr>
        <a:xfrm>
          <a:off x="3462924" y="4326548"/>
          <a:ext cx="475180" cy="475180"/>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397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D96514-7A92-4302-9687-674DF7B40B8A}">
      <dsp:nvSpPr>
        <dsp:cNvPr id="0" name=""/>
        <dsp:cNvSpPr/>
      </dsp:nvSpPr>
      <dsp:spPr>
        <a:xfrm>
          <a:off x="4285712" y="4154500"/>
          <a:ext cx="1931151" cy="819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APA, 7th ed. (French) </a:t>
          </a:r>
          <a:br>
            <a:rPr lang="en-US" sz="1100" kern="1200" dirty="0">
              <a:latin typeface="Tenorite"/>
            </a:rPr>
          </a:br>
          <a:r>
            <a:rPr lang="en-US" sz="1100" kern="1200" dirty="0">
              <a:hlinkClick xmlns:r="http://schemas.openxmlformats.org/officeDocument/2006/relationships" r:id="rId14"/>
            </a:rPr>
            <a:t>https://ustboniface.libguides.com/citer/apa7</a:t>
          </a:r>
          <a:r>
            <a:rPr lang="en-US" sz="1100" kern="1200" dirty="0"/>
            <a:t> </a:t>
          </a:r>
        </a:p>
      </dsp:txBody>
      <dsp:txXfrm>
        <a:off x="4285712" y="4154500"/>
        <a:ext cx="1931151" cy="81927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1/21/2026</a:t>
            </a:fld>
            <a:endParaRPr lang="en-US"/>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5:09:03.51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 0,'847'79'0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4:26:57.23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53 0,'2646'-53'0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4:26:59.72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0,'1054'0,"-999"4,-1 1,0 3,60 17,-59-12,2-2,93 6,45-5,11 0,-177-12,-1 0,1 2,-1 2,48 11,-37-6,1-1,1-2,-1-2,80-1,6-1,-79 2,0 1,60 16,-85-14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4:27:41.29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 0,'1295'0'0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4:27:46.12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0 185 0,'1641'-185'0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7T15:23:29.82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24686 6091 16383 0 0,'0'-6'0'0'0,"5"-1"0"0"0,18 0 0 0 0,22 2 0 0 0,18 1 0 0 0,15 2 0 0 0,0 0 0 0 0,-8 2 0 0 0,-11 0 0 0 0,-4 0 0 0 0,-7 0 0 0 0,-5 1 0 0 0,-6-1 0 0 0,3 0 0 0 0,-1 0 0 0 0,-1 0 0 0 0,-2 0 0 0 0,3 0 0 0 0,1 0 0 0 0,-1 0 0 0 0,4 0 0 0 0,-1 0 0 0 0,-1 0 0 0 0,-3 0 0 0 0,-3 0 0 0 0,5 0 0 0 0,-1 0 0 0 0,0 0 0 0 0,3 0 0 0 0,0 0 0 0 0,-1 0 0 0 0,-3 0 0 0 0,3 0 0 0 0,-6 0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4630 10478 16383 0 0,'6'0'0'0'0,"6"0"0"0"0,13 0 0 0 0,1 5 0 0 0,3 2 0 0 0,1 0 0 0 0,6 4 0 0 0,2 5 0 0 0,6 0 0 0 0,12-2 0 0 0,1-4 0 0 0,-9 2 0 0 0,-2-2 0 0 0,8-1 0 0 0,-1-4 0 0 0,-3-1 0 0 0,0-2 0 0 0,-3-2 0 0 0,-4 0 0 0 0,7 0 0 0 0,0-1 0 0 0,2 1 0 0 0,-2-1 0 0 0,-4 1 0 0 0,-5 0 0 0 0,2 0 0 0 0,-1 0 0 0 0,-3 0 0 0 0,-2 0 0 0 0,3 0 0 0 0,0 0 0 0 0,-1 0 0 0 0,-2 0 0 0 0,3 0 0 0 0,1 0 0 0 0,-2 0 0 0 0,9 5 0 0 0,2 2 0 0 0,-8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1-21T12:39:45.37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3387 5027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1-21T12:39:45.37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15639 5122 16383 0 0,'22'0'0'0'0,"20"0"0"0"0,1 11 0 0 0,6 4 0 0 0,5-1 0 0 0,4 9 0 0 0,5 0 0 0 0,36 19 0 0 0,12 2 0 0 0,-1-6 0 0 0,3 1 0 0 0,-7-5 0 0 0,-9-9 0 0 0,-11-9 0 0 0,14 5 0 0 0,-10 9 0 0 0,-8 0 0 0 0,3-5 0 0 0,-1-7 0 0 0,19-6 0 0 0,3-6 0 0 0,-5-3 0 0 0,2-3 0 0 0,-4-1 0 0 0,-8 0 0 0 0,-9 0 0 0 0,5-1 0 0 0,-2 2 0 0 0,-3-1 0 0 0,-5 1 0 0 0,7 0 0 0 0,1 0 0 0 0,-4 0 0 0 0,-3 0 0 0 0,7 0 0 0 0,0 0 0 0 0,-3 0 0 0 0,-26 0 0 0 0,-46 0 0 0 0,-58 0 0 0 0,-32 0 0 0 0,-36 0 0 0 0,-21 0 0 0 0,-32 0 0 0 0,-22 0 0 0 0,12 0 0 0 0,1 0 0 0 0,9 0 0 0 0,22 0 0 0 0,25 0 0 0 0,10 0 0 0 0,14 0 0 0 0,11 0 0 0 0,-12 0 0 0 0,-2 0 0 0 0,-5 0 0 0 0,4 0 0 0 0,7 11 0 0 0,-1 4 0 0 0,3-1 0 0 0,7-2 0 0 0,-5 7 0 0 0,2 1 0 0 0,5-3 0 0 0,6-4 0 0 0,38-5 0 0 0,71 8 0 0 0,75 12 0 0 0,31 2 0 0 0,26 18 0 0 0,8 0 0 0 0,-15-7 0 0 0,-21-11 0 0 0,-35 1 0 0 0,-23-5 0 0 0,-1-7 0 0 0,-3 5 0 0 0,-3-2 0 0 0,-2-5 0 0 0,0-5 0 0 0,-2-4 0 0 0,0 7 0 0 0,-1 1 0 0 0,1-2 0 0 0,0-3 0 0 0,-1-4 0 0 0,13-3 0 0 0,25 20 0 0 0,7 7 0 0 0,19-3 0 0 0,-2-5 0 0 0,1-8 0 0 0,-45-5 0 0 0,-92-5 0 0 0,-90-4 0 0 0,-61-1 0 0 0,-50-1 0 0 0,-21 0 0 0 0,5 0 0 0 0,30 0 0 0 0,37 0 0 0 0,23 1 0 0 0,24-1 0 0 0,-4 1 0 0 0,8 0 0 0 0,10 0 0 0 0,0 0 0 0 0,5 0 0 0 0,7 1 0 0 0,-5-1 0 0 0,3 0 0 0 0,5 0 0 0 0,4 0 0 0 0,-17 0 0 0 0,-3 0 0 0 0,-9 0 0 0 0,49 0 0 0 0,68 11 0 0 0,89 4 0 0 0,61 22 0 0 0,15 4 0 0 0,11-4 0 0 0,-2-9 0 0 0,-22-9 0 0 0,-27-8 0 0 0,-25-6 0 0 0,-31 8 0 0 0,5 2 0 0 0,0-3 0 0 0,19-2 0 0 0,26-3 0 0 0,3-3 0 0 0,1-3 0 0 0,-10 0 0 0 0,-15-1 0 0 0,9-1 0 0 0,6 1 0 0 0,-6-1 0 0 0,-11 1 0 0 0,-13-1 0 0 0,1 1 0 0 0,18 0 0 0 0,2 0 0 0 0,-8 0 0 0 0,-9 0 0 0 0,-22-11 0 0 0,-24-15 0 0 0,-31-15 0 0 0,-30 1 0 0 0,-13-6 0 0 0,-14 7 0 0 0,0-14 0 0 0,-6-9 0 0 0,-50 7 0 0 0,-44-11 0 0 0,-10 7 0 0 0,-1 13 0 0 0,12 14 0 0 0,19 13 0 0 0,7-2 0 0 0,11 3 0 0 0,11 4 0 0 0,-1 5 0 0 0,-9 4 0 0 0,2 2 0 0 0,-5 3 0 0 0,3 0 0 0 0,-3-10 0 0 0,3-16 0 0 0,8-2 0 0 0,9 3 0 0 0,6 5 0 0 0,-7 7 0 0 0,1 6 0 0 0,2 3 0 0 0,4 3 0 0 0,-8 1 0 0 0,-1 1 0 0 0,3 1 0 0 0,-7-1 0 0 0,0 0 0 0 0,4-1 0 0 0,5 0 0 0 0,6 1 0 0 0,-8-1 0 0 0,-1 0 0 0 0,2 0 0 0 0,-7 0 0 0 0,-1-1 0 0 0,5 1 0 0 0,4 0 0 0 0,-6 0 0 0 0,12-22 0 0 0,17-19 0 0 0,31-25 0 0 0,42-13 0 0 0,29-3 0 0 0,30 0 0 0 0,24 14 0 0 0,19 8 0 0 0,-1 14 0 0 0,-8 15 0 0 0,-12-11 0 0 0,-10 3 0 0 0,-10 8 0 0 0,27-2 0 0 0,8 4 0 0 0,-4 7 0 0 0,-10 8 0 0 0,-9-5 0 0 0,-10 0 0 0 0,-6 4 0 0 0,-4 4 0 0 0,-4 4 0 0 0,11 3 0 0 0,3 3 0 0 0,22 1 0 0 0,5 0 0 0 0,8 1 0 0 0,5 0 0 0 0,7 0 0 0 0,-8-1 0 0 0,-13 0 0 0 0,-12 1 0 0 0,0-1 0 0 0,-5 0 0 0 0,-5 0 0 0 0,-7 0 0 0 0,8 0 0 0 0,-1 0 0 0 0,-2 0 0 0 0,-4 0 0 0 0,8 0 0 0 0,0 11 0 0 0,-3 26 0 0 0,-16 19 0 0 0,-18 32 0 0 0,-18 14 0 0 0,-14 22 0 0 0,-9 14 0 0 0,-7-7 0 0 0,-2-13 0 0 0,-2-17 0 0 0,12-24 0 0 0,4-3 0 0 0,0-4 0 0 0,-2-1 0 0 0,-3-2 0 0 0,-2 10 0 0 0,-2 4 0 0 0,-2-1 0 0 0,-12-14 0 0 0,-16-19 0 0 0,-14-16 0 0 0,-11-3 0 0 0,-9-7 0 0 0,-4-5 0 0 0,-26-7 0 0 0,-8-4 0 0 0,-10-4 0 0 0,3-1 0 0 0,7-1 0 0 0,10 0 0 0 0,20 11 0 0 0,11 4 0 0 0,-8-1 0 0 0,-4-2 0 0 0,-1-3 0 0 0,-11-3 0 0 0,-3-2 0 0 0,2-2 0 0 0,4-1 0 0 0,-7 0 0 0 0,-1-1 0 0 0,4 1 0 0 0,4-1 0 0 0,-6 1 0 0 0,-1 0 0 0 0,4-1 0 0 0,-7 1 0 0 0,0 0 0 0 0,5 0 0 0 0,4 0 0 0 0,-6 0 0 0 0,1 0 0 0 0,2 0 0 0 0,-6 0 0 0 0,1 0 0 0 0,3 0 0 0 0,6 0 0 0 0,-7 0 0 0 0,-22 0 0 0 0,-16 0 0 0 0,-8 0 0 0 0,6 0 0 0 0,25-11 0 0 0,29-15 0 0 0,28-26 0 0 0,20-15 0 0 0,15-7 0 0 0,9-3 0 0 0,38 1 0 0 0,24 13 0 0 0,23 7 0 0 0,10 11 0 0 0,-1 15 0 0 0,-5 1 0 0 0,4 5 0 0 0,10 6 0 0 0,21 8 0 0 0,34 4 0 0 0,24 3 0 0 0,3 14 0 0 0,-18 16 0 0 0,-26 4 0 0 0,-38-4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4:05:45.25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27,'0'0,"0"-1,0 0,1 0,-1 0,0 1,1-1,-1 0,1 1,-1-1,1 0,-1 1,1-1,-1 0,1 1,-1-1,1 1,0-1,0 1,-1-1,1 1,0 0,-1-1,1 1,0 0,0 0,0-1,-1 1,2 0,27-4,-23 3,254-6,-215 8,-22 1,0 1,0 1,-1 1,31 11,35 7,2-9,137 2,95-17,-116-2,-125 2,-37-2,0 3,72 9,-88-3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4:05:46.38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1,'99'0,"179"21,232 45,-379-53,206-6,-256-8,-51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08T14:05:48.9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29,'30'-1,"50"-10,8 0,554 6,-348 7,2223-2,-2452 4,113 20,-38-4,-94-12,50 13,-60-11,-1-3,68 7,-72-13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4:16:23.45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0,'1811'27'0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4:16:27.19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0,'4921'53'0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8T14:26:52.3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0 110 0,'2593'-110'0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oi.org/xxxxx"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owl.purdue.edu/owl/research_and_citation/apa7_style/apa_formatting_and_style_guide/reference_list_basic_rules.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MRU Library workshop, </a:t>
            </a:r>
            <a:r>
              <a:rPr lang="en-US" i="1" dirty="0"/>
              <a:t>Research Made Simple</a:t>
            </a:r>
            <a:r>
              <a:rPr lang="en-US" dirty="0"/>
              <a:t>.</a:t>
            </a:r>
            <a:br>
              <a:rPr lang="en-US" dirty="0">
                <a:cs typeface="+mn-lt"/>
              </a:rPr>
            </a:br>
            <a:r>
              <a:rPr lang="en-US" dirty="0"/>
              <a:t> In this session, I’ll show you how to use the Virtual Library to find academic sources and how to cite them correctly using APA 7.</a:t>
            </a:r>
          </a:p>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a:p>
        </p:txBody>
      </p:sp>
    </p:spTree>
    <p:extLst>
      <p:ext uri="{BB962C8B-B14F-4D97-AF65-F5344CB8AC3E}">
        <p14:creationId xmlns:p14="http://schemas.microsoft.com/office/powerpoint/2010/main" val="1041957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Library Catalog is where you search for physical books located on campus. Click ‘Search Library Catalog’ and you’ll be able to browse all books available in the 9th-floor collection.</a:t>
            </a:r>
            <a:endParaRPr lang="en-US" dirty="0">
              <a:solidFill>
                <a:srgbClr val="444444"/>
              </a:solidFill>
            </a:endParaRPr>
          </a:p>
          <a:p>
            <a:endParaRPr lang="en-US" dirty="0">
              <a:solidFill>
                <a:srgbClr val="444444"/>
              </a:solidFill>
            </a:endParaRPr>
          </a:p>
          <a:p>
            <a:endParaRPr lang="en-US" dirty="0">
              <a:solidFill>
                <a:srgbClr val="000000"/>
              </a:solidFill>
              <a:ea typeface="Calibri"/>
              <a:cs typeface="Calibri"/>
            </a:endParaRPr>
          </a:p>
          <a:p>
            <a:endParaRPr lang="en-US" dirty="0">
              <a:solidFill>
                <a:srgbClr val="444444"/>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10</a:t>
            </a:fld>
            <a:endParaRPr lang="en-US"/>
          </a:p>
        </p:txBody>
      </p:sp>
    </p:spTree>
    <p:extLst>
      <p:ext uri="{BB962C8B-B14F-4D97-AF65-F5344CB8AC3E}">
        <p14:creationId xmlns:p14="http://schemas.microsoft.com/office/powerpoint/2010/main" val="4294434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search bar to find books by keyword, author, subject, or various other searchable fields. </a:t>
            </a:r>
          </a:p>
        </p:txBody>
      </p:sp>
      <p:sp>
        <p:nvSpPr>
          <p:cNvPr id="4" name="Slide Number Placeholder 3"/>
          <p:cNvSpPr>
            <a:spLocks noGrp="1"/>
          </p:cNvSpPr>
          <p:nvPr>
            <p:ph type="sldNum" sz="quarter" idx="5"/>
          </p:nvPr>
        </p:nvSpPr>
        <p:spPr/>
        <p:txBody>
          <a:bodyPr/>
          <a:lstStyle/>
          <a:p>
            <a:fld id="{22289C57-55D7-40A4-A101-E74FAC7A092B}" type="slidenum">
              <a:rPr lang="en-US" smtClean="0"/>
              <a:t>8</a:t>
            </a:fld>
            <a:endParaRPr lang="en-US"/>
          </a:p>
        </p:txBody>
      </p:sp>
    </p:spTree>
    <p:extLst>
      <p:ext uri="{BB962C8B-B14F-4D97-AF65-F5344CB8AC3E}">
        <p14:creationId xmlns:p14="http://schemas.microsoft.com/office/powerpoint/2010/main" val="353299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a book to view more details, including whether it’s available or checked out.</a:t>
            </a:r>
          </a:p>
        </p:txBody>
      </p:sp>
      <p:sp>
        <p:nvSpPr>
          <p:cNvPr id="4" name="Slide Number Placeholder 3"/>
          <p:cNvSpPr>
            <a:spLocks noGrp="1"/>
          </p:cNvSpPr>
          <p:nvPr>
            <p:ph type="sldNum" sz="quarter" idx="5"/>
          </p:nvPr>
        </p:nvSpPr>
        <p:spPr/>
        <p:txBody>
          <a:bodyPr/>
          <a:lstStyle/>
          <a:p>
            <a:fld id="{22289C57-55D7-40A4-A101-E74FAC7A092B}" type="slidenum">
              <a:rPr lang="en-US" smtClean="0"/>
              <a:t>12</a:t>
            </a:fld>
            <a:endParaRPr lang="en-US"/>
          </a:p>
        </p:txBody>
      </p:sp>
    </p:spTree>
    <p:extLst>
      <p:ext uri="{BB962C8B-B14F-4D97-AF65-F5344CB8AC3E}">
        <p14:creationId xmlns:p14="http://schemas.microsoft.com/office/powerpoint/2010/main" val="1231623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open a book record, you’ll see availability and location details. If you want to put a book on hold, please call the library.</a:t>
            </a:r>
          </a:p>
        </p:txBody>
      </p:sp>
      <p:sp>
        <p:nvSpPr>
          <p:cNvPr id="4" name="Slide Number Placeholder 3"/>
          <p:cNvSpPr>
            <a:spLocks noGrp="1"/>
          </p:cNvSpPr>
          <p:nvPr>
            <p:ph type="sldNum" sz="quarter" idx="5"/>
          </p:nvPr>
        </p:nvSpPr>
        <p:spPr/>
        <p:txBody>
          <a:bodyPr/>
          <a:lstStyle/>
          <a:p>
            <a:fld id="{22289C57-55D7-40A4-A101-E74FAC7A092B}" type="slidenum">
              <a:rPr lang="en-US" smtClean="0"/>
              <a:t>13</a:t>
            </a:fld>
            <a:endParaRPr lang="en-US"/>
          </a:p>
        </p:txBody>
      </p:sp>
    </p:spTree>
    <p:extLst>
      <p:ext uri="{BB962C8B-B14F-4D97-AF65-F5344CB8AC3E}">
        <p14:creationId xmlns:p14="http://schemas.microsoft.com/office/powerpoint/2010/main" val="2620822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EBSCO, simply click the ‘MRU Library EBSCO Search’ logo. You can also go directly to Library.mru.edu. </a:t>
            </a:r>
            <a:endParaRPr lang="en-US" dirty="0">
              <a:solidFill>
                <a:srgbClr val="444444"/>
              </a:solidFill>
            </a:endParaRPr>
          </a:p>
          <a:p>
            <a:endParaRPr lang="en-US" dirty="0">
              <a:solidFill>
                <a:srgbClr val="444444"/>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14</a:t>
            </a:fld>
            <a:endParaRPr lang="en-US"/>
          </a:p>
        </p:txBody>
      </p:sp>
    </p:spTree>
    <p:extLst>
      <p:ext uri="{BB962C8B-B14F-4D97-AF65-F5344CB8AC3E}">
        <p14:creationId xmlns:p14="http://schemas.microsoft.com/office/powerpoint/2010/main" val="2537719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Login to EBSCO by clicking on the top right Login button. </a:t>
            </a:r>
          </a:p>
        </p:txBody>
      </p:sp>
      <p:sp>
        <p:nvSpPr>
          <p:cNvPr id="4" name="Slide Number Placeholder 3"/>
          <p:cNvSpPr>
            <a:spLocks noGrp="1"/>
          </p:cNvSpPr>
          <p:nvPr>
            <p:ph type="sldNum" sz="quarter" idx="5"/>
          </p:nvPr>
        </p:nvSpPr>
        <p:spPr/>
        <p:txBody>
          <a:bodyPr/>
          <a:lstStyle/>
          <a:p>
            <a:fld id="{22289C57-55D7-40A4-A101-E74FAC7A092B}" type="slidenum">
              <a:rPr lang="en-US" smtClean="0"/>
              <a:t>15</a:t>
            </a:fld>
            <a:endParaRPr lang="en-US"/>
          </a:p>
        </p:txBody>
      </p:sp>
    </p:spTree>
    <p:extLst>
      <p:ext uri="{BB962C8B-B14F-4D97-AF65-F5344CB8AC3E}">
        <p14:creationId xmlns:p14="http://schemas.microsoft.com/office/powerpoint/2010/main" val="259346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have a log in you will create one here using your </a:t>
            </a:r>
            <a:r>
              <a:rPr lang="en-US" dirty="0" err="1"/>
              <a:t>mru</a:t>
            </a:r>
            <a:r>
              <a:rPr lang="en-US" dirty="0"/>
              <a:t> email.</a:t>
            </a:r>
          </a:p>
        </p:txBody>
      </p:sp>
      <p:sp>
        <p:nvSpPr>
          <p:cNvPr id="4" name="Slide Number Placeholder 3"/>
          <p:cNvSpPr>
            <a:spLocks noGrp="1"/>
          </p:cNvSpPr>
          <p:nvPr>
            <p:ph type="sldNum" sz="quarter" idx="5"/>
          </p:nvPr>
        </p:nvSpPr>
        <p:spPr/>
        <p:txBody>
          <a:bodyPr/>
          <a:lstStyle/>
          <a:p>
            <a:fld id="{22289C57-55D7-40A4-A101-E74FAC7A092B}" type="slidenum">
              <a:rPr lang="en-US" smtClean="0"/>
              <a:t>16</a:t>
            </a:fld>
            <a:endParaRPr lang="en-US"/>
          </a:p>
        </p:txBody>
      </p:sp>
    </p:spTree>
    <p:extLst>
      <p:ext uri="{BB962C8B-B14F-4D97-AF65-F5344CB8AC3E}">
        <p14:creationId xmlns:p14="http://schemas.microsoft.com/office/powerpoint/2010/main" val="3380215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 logged in you are ready to search.</a:t>
            </a:r>
          </a:p>
        </p:txBody>
      </p:sp>
      <p:sp>
        <p:nvSpPr>
          <p:cNvPr id="4" name="Slide Number Placeholder 3"/>
          <p:cNvSpPr>
            <a:spLocks noGrp="1"/>
          </p:cNvSpPr>
          <p:nvPr>
            <p:ph type="sldNum" sz="quarter" idx="5"/>
          </p:nvPr>
        </p:nvSpPr>
        <p:spPr/>
        <p:txBody>
          <a:bodyPr/>
          <a:lstStyle/>
          <a:p>
            <a:fld id="{22289C57-55D7-40A4-A101-E74FAC7A092B}" type="slidenum">
              <a:rPr lang="en-US" smtClean="0"/>
              <a:t>17</a:t>
            </a:fld>
            <a:endParaRPr lang="en-US"/>
          </a:p>
        </p:txBody>
      </p:sp>
    </p:spTree>
    <p:extLst>
      <p:ext uri="{BB962C8B-B14F-4D97-AF65-F5344CB8AC3E}">
        <p14:creationId xmlns:p14="http://schemas.microsoft.com/office/powerpoint/2010/main" val="2729240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ERIC, Simply click on ERIC in the virtual library and the database will open up ready to search. ERIC works similarly to EBSCO and is especially useful for education and healthcare topics.</a:t>
            </a:r>
          </a:p>
        </p:txBody>
      </p:sp>
      <p:sp>
        <p:nvSpPr>
          <p:cNvPr id="4" name="Slide Number Placeholder 3"/>
          <p:cNvSpPr>
            <a:spLocks noGrp="1"/>
          </p:cNvSpPr>
          <p:nvPr>
            <p:ph type="sldNum" sz="quarter" idx="5"/>
          </p:nvPr>
        </p:nvSpPr>
        <p:spPr/>
        <p:txBody>
          <a:bodyPr/>
          <a:lstStyle/>
          <a:p>
            <a:fld id="{22289C57-55D7-40A4-A101-E74FAC7A092B}" type="slidenum">
              <a:rPr lang="en-US" smtClean="0"/>
              <a:t>18</a:t>
            </a:fld>
            <a:endParaRPr lang="en-US"/>
          </a:p>
        </p:txBody>
      </p:sp>
    </p:spTree>
    <p:extLst>
      <p:ext uri="{BB962C8B-B14F-4D97-AF65-F5344CB8AC3E}">
        <p14:creationId xmlns:p14="http://schemas.microsoft.com/office/powerpoint/2010/main" val="348996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Pre-licensure bookshelf is for specific students. To access this database your professor will supply you with a special code.</a:t>
            </a:r>
          </a:p>
        </p:txBody>
      </p:sp>
      <p:sp>
        <p:nvSpPr>
          <p:cNvPr id="4" name="Slide Number Placeholder 3"/>
          <p:cNvSpPr>
            <a:spLocks noGrp="1"/>
          </p:cNvSpPr>
          <p:nvPr>
            <p:ph type="sldNum" sz="quarter" idx="5"/>
          </p:nvPr>
        </p:nvSpPr>
        <p:spPr/>
        <p:txBody>
          <a:bodyPr/>
          <a:lstStyle/>
          <a:p>
            <a:fld id="{22289C57-55D7-40A4-A101-E74FAC7A092B}" type="slidenum">
              <a:rPr lang="en-US" smtClean="0"/>
              <a:t>19</a:t>
            </a:fld>
            <a:endParaRPr lang="en-US"/>
          </a:p>
        </p:txBody>
      </p:sp>
    </p:spTree>
    <p:extLst>
      <p:ext uri="{BB962C8B-B14F-4D97-AF65-F5344CB8AC3E}">
        <p14:creationId xmlns:p14="http://schemas.microsoft.com/office/powerpoint/2010/main" val="320848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Goals for this workshop are to teach you:</a:t>
            </a:r>
            <a:br>
              <a:rPr lang="en-US" dirty="0">
                <a:cs typeface="+mn-lt"/>
              </a:rPr>
            </a:br>
            <a:r>
              <a:rPr lang="en-US" dirty="0"/>
              <a:t>How to access the MRU Virtual Library, how to search effectively inside library databases, how to refine your search using tools and filters, how to access full-text articles, and finally, how to cite the resources you find.</a:t>
            </a:r>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a:p>
        </p:txBody>
      </p:sp>
    </p:spTree>
    <p:extLst>
      <p:ext uri="{BB962C8B-B14F-4D97-AF65-F5344CB8AC3E}">
        <p14:creationId xmlns:p14="http://schemas.microsoft.com/office/powerpoint/2010/main" val="2416382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 last but not least we have Ask a Librarian. If you need help, use the </a:t>
            </a:r>
            <a:r>
              <a:rPr lang="en-US" b="1" dirty="0"/>
              <a:t>Ask a Librarian</a:t>
            </a:r>
            <a:r>
              <a:rPr lang="en-US" dirty="0"/>
              <a:t> link to chat with a librarian through Microsoft Teams.</a:t>
            </a:r>
          </a:p>
        </p:txBody>
      </p:sp>
      <p:sp>
        <p:nvSpPr>
          <p:cNvPr id="4" name="Slide Number Placeholder 3"/>
          <p:cNvSpPr>
            <a:spLocks noGrp="1"/>
          </p:cNvSpPr>
          <p:nvPr>
            <p:ph type="sldNum" sz="quarter" idx="5"/>
          </p:nvPr>
        </p:nvSpPr>
        <p:spPr/>
        <p:txBody>
          <a:bodyPr/>
          <a:lstStyle/>
          <a:p>
            <a:fld id="{22289C57-55D7-40A4-A101-E74FAC7A092B}" type="slidenum">
              <a:rPr lang="en-US" smtClean="0"/>
              <a:t>20</a:t>
            </a:fld>
            <a:endParaRPr lang="en-US"/>
          </a:p>
        </p:txBody>
      </p:sp>
    </p:spTree>
    <p:extLst>
      <p:ext uri="{BB962C8B-B14F-4D97-AF65-F5344CB8AC3E}">
        <p14:creationId xmlns:p14="http://schemas.microsoft.com/office/powerpoint/2010/main" val="3060086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know how to access the tools but how do we use them? Let’s begin with a basic search. Enter keywords into the search bar and apply limiters such as, Peer Reviewed or Full Text to narrow your results.</a:t>
            </a:r>
          </a:p>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16</a:t>
            </a:fld>
            <a:endParaRPr lang="en-US"/>
          </a:p>
        </p:txBody>
      </p:sp>
    </p:spTree>
    <p:extLst>
      <p:ext uri="{BB962C8B-B14F-4D97-AF65-F5344CB8AC3E}">
        <p14:creationId xmlns:p14="http://schemas.microsoft.com/office/powerpoint/2010/main" val="3424917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search I put in "nursing burnout quantitative study". This will bring up any articles with a similar subject based on at least one of these keywords. </a:t>
            </a:r>
          </a:p>
        </p:txBody>
      </p:sp>
      <p:sp>
        <p:nvSpPr>
          <p:cNvPr id="4" name="Slide Number Placeholder 3"/>
          <p:cNvSpPr>
            <a:spLocks noGrp="1"/>
          </p:cNvSpPr>
          <p:nvPr>
            <p:ph type="sldNum" sz="quarter" idx="5"/>
          </p:nvPr>
        </p:nvSpPr>
        <p:spPr/>
        <p:txBody>
          <a:bodyPr/>
          <a:lstStyle/>
          <a:p>
            <a:fld id="{22289C57-55D7-40A4-A101-E74FAC7A092B}" type="slidenum">
              <a:rPr lang="en-US" smtClean="0"/>
              <a:t>22</a:t>
            </a:fld>
            <a:endParaRPr lang="en-US"/>
          </a:p>
        </p:txBody>
      </p:sp>
    </p:spTree>
    <p:extLst>
      <p:ext uri="{BB962C8B-B14F-4D97-AF65-F5344CB8AC3E}">
        <p14:creationId xmlns:p14="http://schemas.microsoft.com/office/powerpoint/2010/main" val="2798574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refine it. If I add </a:t>
            </a:r>
            <a:r>
              <a:rPr lang="en-US" kern="1200">
                <a:solidFill>
                  <a:schemeClr val="tx1"/>
                </a:solidFill>
              </a:rPr>
              <a:t>AND</a:t>
            </a:r>
            <a:r>
              <a:rPr lang="en-US"/>
              <a:t>, I’ll get articles that mention both keywords. If I use </a:t>
            </a:r>
            <a:r>
              <a:rPr lang="en-US" kern="1200">
                <a:solidFill>
                  <a:schemeClr val="tx1"/>
                </a:solidFill>
              </a:rPr>
              <a:t>OR</a:t>
            </a:r>
            <a:r>
              <a:rPr lang="en-US"/>
              <a:t>,  it broadens my search. If I type my search terms in quotes, I get that exact phrase.</a:t>
            </a:r>
            <a:endParaRPr lang="en-US">
              <a:solidFill>
                <a:srgbClr val="444444"/>
              </a:solidFill>
            </a:endParaRPr>
          </a:p>
          <a:p>
            <a:r>
              <a:rPr lang="en-US" dirty="0"/>
              <a:t>Another trick: use truncation. If I type </a:t>
            </a:r>
            <a:r>
              <a:rPr lang="en-US" i="1" dirty="0" err="1"/>
              <a:t>educat</a:t>
            </a:r>
            <a:r>
              <a:rPr lang="en-US" i="1" dirty="0"/>
              <a:t>*</a:t>
            </a:r>
            <a:r>
              <a:rPr lang="en-US" dirty="0"/>
              <a:t> with an asterisk, I’ll get results for </a:t>
            </a:r>
            <a:r>
              <a:rPr lang="en-US" i="1" dirty="0"/>
              <a:t>education, educator, educating,</a:t>
            </a:r>
            <a:r>
              <a:rPr lang="en-US" dirty="0"/>
              <a:t> and so on.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18</a:t>
            </a:fld>
            <a:endParaRPr lang="en-US"/>
          </a:p>
        </p:txBody>
      </p:sp>
    </p:spTree>
    <p:extLst>
      <p:ext uri="{BB962C8B-B14F-4D97-AF65-F5344CB8AC3E}">
        <p14:creationId xmlns:p14="http://schemas.microsoft.com/office/powerpoint/2010/main" val="1127579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Going back to EBSCO let's open the advanced search tab and apply a </a:t>
            </a:r>
            <a:r>
              <a:rPr lang="en-US" err="1">
                <a:ea typeface="Calibri"/>
                <a:cs typeface="Calibri"/>
              </a:rPr>
              <a:t>boolean</a:t>
            </a:r>
            <a:r>
              <a:rPr lang="en-US" dirty="0">
                <a:ea typeface="Calibri"/>
                <a:cs typeface="Calibri"/>
              </a:rPr>
              <a:t> operator. Instead of "Nursing burnout quantitative study" we will now search for nursing burnout AND quantitative study. Set it to search for </a:t>
            </a:r>
            <a:r>
              <a:rPr lang="en-US">
                <a:ea typeface="Calibri"/>
                <a:cs typeface="Calibri"/>
              </a:rPr>
              <a:t>these</a:t>
            </a:r>
            <a:r>
              <a:rPr lang="en-US" dirty="0">
                <a:ea typeface="Calibri"/>
                <a:cs typeface="Calibri"/>
              </a:rPr>
              <a:t> terms in all fields and away we go.</a:t>
            </a:r>
          </a:p>
        </p:txBody>
      </p:sp>
      <p:sp>
        <p:nvSpPr>
          <p:cNvPr id="4" name="Slide Number Placeholder 3"/>
          <p:cNvSpPr>
            <a:spLocks noGrp="1"/>
          </p:cNvSpPr>
          <p:nvPr>
            <p:ph type="sldNum" sz="quarter" idx="5"/>
          </p:nvPr>
        </p:nvSpPr>
        <p:spPr/>
        <p:txBody>
          <a:bodyPr/>
          <a:lstStyle/>
          <a:p>
            <a:fld id="{22289C57-55D7-40A4-A101-E74FAC7A092B}" type="slidenum">
              <a:rPr lang="en-US" smtClean="0"/>
              <a:t>24</a:t>
            </a:fld>
            <a:endParaRPr lang="en-US"/>
          </a:p>
        </p:txBody>
      </p:sp>
    </p:spTree>
    <p:extLst>
      <p:ext uri="{BB962C8B-B14F-4D97-AF65-F5344CB8AC3E}">
        <p14:creationId xmlns:p14="http://schemas.microsoft.com/office/powerpoint/2010/main" val="3571029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Once our list populates we can use limiters to further refine our search. The Full text limiter is the most important and  can be found on the left side. This will ensure you only receive articles with the full text available to you. In our search, engaging the full text limiter brought our search down from 65,150 to 55,283. </a:t>
            </a:r>
          </a:p>
        </p:txBody>
      </p:sp>
      <p:sp>
        <p:nvSpPr>
          <p:cNvPr id="4" name="Slide Number Placeholder 3"/>
          <p:cNvSpPr>
            <a:spLocks noGrp="1"/>
          </p:cNvSpPr>
          <p:nvPr>
            <p:ph type="sldNum" sz="quarter" idx="5"/>
          </p:nvPr>
        </p:nvSpPr>
        <p:spPr/>
        <p:txBody>
          <a:bodyPr/>
          <a:lstStyle/>
          <a:p>
            <a:fld id="{22289C57-55D7-40A4-A101-E74FAC7A092B}" type="slidenum">
              <a:rPr lang="en-US" smtClean="0"/>
              <a:t>25</a:t>
            </a:fld>
            <a:endParaRPr lang="en-US"/>
          </a:p>
        </p:txBody>
      </p:sp>
    </p:spTree>
    <p:extLst>
      <p:ext uri="{BB962C8B-B14F-4D97-AF65-F5344CB8AC3E}">
        <p14:creationId xmlns:p14="http://schemas.microsoft.com/office/powerpoint/2010/main" val="1813252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picked out the article you want to use. Open it and read the abstract to ensure the contents are in line with the content you are creating. Then just click read online to access the full article. </a:t>
            </a:r>
          </a:p>
        </p:txBody>
      </p:sp>
      <p:sp>
        <p:nvSpPr>
          <p:cNvPr id="4" name="Slide Number Placeholder 3"/>
          <p:cNvSpPr>
            <a:spLocks noGrp="1"/>
          </p:cNvSpPr>
          <p:nvPr>
            <p:ph type="sldNum" sz="quarter" idx="5"/>
          </p:nvPr>
        </p:nvSpPr>
        <p:spPr/>
        <p:txBody>
          <a:bodyPr/>
          <a:lstStyle/>
          <a:p>
            <a:fld id="{22289C57-55D7-40A4-A101-E74FAC7A092B}" type="slidenum">
              <a:rPr lang="en-US" smtClean="0"/>
              <a:t>26</a:t>
            </a:fld>
            <a:endParaRPr lang="en-US"/>
          </a:p>
        </p:txBody>
      </p:sp>
    </p:spTree>
    <p:extLst>
      <p:ext uri="{BB962C8B-B14F-4D97-AF65-F5344CB8AC3E}">
        <p14:creationId xmlns:p14="http://schemas.microsoft.com/office/powerpoint/2010/main" val="2305722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 with that you’ve accessed your first article in EBSCO.</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27</a:t>
            </a:fld>
            <a:endParaRPr lang="en-US"/>
          </a:p>
        </p:txBody>
      </p:sp>
    </p:spTree>
    <p:extLst>
      <p:ext uri="{BB962C8B-B14F-4D97-AF65-F5344CB8AC3E}">
        <p14:creationId xmlns:p14="http://schemas.microsoft.com/office/powerpoint/2010/main" val="4217874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works similarly to EBSCO and is especially useful for education and healthcare topics. Advance search strategies work here too with limiters on the left side of the populated list. Always select </a:t>
            </a:r>
            <a:r>
              <a:rPr lang="en-US" b="1" dirty="0"/>
              <a:t>Full Text Available on ERIC when making a search.</a:t>
            </a:r>
          </a:p>
          <a:p>
            <a:endParaRPr lang="en-US" b="1" dirty="0">
              <a:ea typeface="Calibri"/>
              <a:cs typeface="Calibri"/>
            </a:endParaRPr>
          </a:p>
          <a:p>
            <a:r>
              <a:rPr lang="en-US" dirty="0"/>
              <a:t>Once you have chosen an article, the abstract will populate with all the article information. Click “Download Full Text” to access the full article.</a:t>
            </a:r>
            <a:endParaRPr lang="en-US" dirty="0">
              <a:solidFill>
                <a:srgbClr val="444444"/>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28</a:t>
            </a:fld>
            <a:endParaRPr lang="en-US"/>
          </a:p>
        </p:txBody>
      </p:sp>
    </p:spTree>
    <p:extLst>
      <p:ext uri="{BB962C8B-B14F-4D97-AF65-F5344CB8AC3E}">
        <p14:creationId xmlns:p14="http://schemas.microsoft.com/office/powerpoint/2010/main" val="1029210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&amp; with that you’ve accessed your first article </a:t>
            </a:r>
            <a:r>
              <a:rPr lang="en-US"/>
              <a:t>in ERIC</a:t>
            </a:r>
            <a:r>
              <a:rPr lang="en-US" dirty="0"/>
              <a: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29</a:t>
            </a:fld>
            <a:endParaRPr lang="en-US"/>
          </a:p>
        </p:txBody>
      </p:sp>
    </p:spTree>
    <p:extLst>
      <p:ext uri="{BB962C8B-B14F-4D97-AF65-F5344CB8AC3E}">
        <p14:creationId xmlns:p14="http://schemas.microsoft.com/office/powerpoint/2010/main" val="3562003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Virtual Library is an online platform that gives you access to multiple academic databases and the library catalog.</a:t>
            </a:r>
            <a:br>
              <a:rPr lang="en-US" dirty="0"/>
            </a:br>
            <a:r>
              <a:rPr lang="en-US"/>
              <a:t> All resources are peer-reviewed, full text, and free through your MRU login.</a:t>
            </a:r>
            <a:endParaRPr lang="en-US" dirty="0">
              <a:solidFill>
                <a:srgbClr val="444444"/>
              </a:solidFill>
            </a:endParaRPr>
          </a:p>
          <a:p>
            <a:endParaRPr lang="en-US" dirty="0">
              <a:solidFill>
                <a:srgbClr val="444444"/>
              </a:solidFill>
            </a:endParaRPr>
          </a:p>
          <a:p>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3</a:t>
            </a:fld>
            <a:endParaRPr lang="en-US"/>
          </a:p>
        </p:txBody>
      </p:sp>
    </p:spTree>
    <p:extLst>
      <p:ext uri="{BB962C8B-B14F-4D97-AF65-F5344CB8AC3E}">
        <p14:creationId xmlns:p14="http://schemas.microsoft.com/office/powerpoint/2010/main" val="1931869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8634A-5B9B-0E77-45CD-D57BB31C1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FD233-61E5-5951-4E52-EB9913752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A5761-3F6E-A7C3-944D-35B3E1CB16D8}"/>
              </a:ext>
            </a:extLst>
          </p:cNvPr>
          <p:cNvSpPr>
            <a:spLocks noGrp="1"/>
          </p:cNvSpPr>
          <p:nvPr>
            <p:ph type="body" idx="1"/>
          </p:nvPr>
        </p:nvSpPr>
        <p:spPr/>
        <p:txBody>
          <a:bodyPr/>
          <a:lstStyle/>
          <a:p>
            <a:r>
              <a:rPr lang="en-US" dirty="0">
                <a:ea typeface="Calibri"/>
                <a:cs typeface="Calibri"/>
              </a:rPr>
              <a:t>Back in LIRN we chose PUBMED as our database. Searching will be the same here as the other databases. Simply plug in your search terms using any search strategy and click search. Once the list shows up you can apply limiters to further narrow down your search. Once you have chosen an article simply open it and a link to the full text can be seen on the top right. </a:t>
            </a:r>
          </a:p>
        </p:txBody>
      </p:sp>
      <p:sp>
        <p:nvSpPr>
          <p:cNvPr id="4" name="Slide Number Placeholder 3">
            <a:extLst>
              <a:ext uri="{FF2B5EF4-FFF2-40B4-BE49-F238E27FC236}">
                <a16:creationId xmlns:a16="http://schemas.microsoft.com/office/drawing/2014/main" id="{26815591-520C-E44D-6E8D-C03960FFE575}"/>
              </a:ext>
            </a:extLst>
          </p:cNvPr>
          <p:cNvSpPr>
            <a:spLocks noGrp="1"/>
          </p:cNvSpPr>
          <p:nvPr>
            <p:ph type="sldNum" sz="quarter" idx="5"/>
          </p:nvPr>
        </p:nvSpPr>
        <p:spPr/>
        <p:txBody>
          <a:bodyPr/>
          <a:lstStyle/>
          <a:p>
            <a:fld id="{22289C57-55D7-40A4-A101-E74FAC7A092B}" type="slidenum">
              <a:rPr lang="en-US" smtClean="0"/>
              <a:t>28</a:t>
            </a:fld>
            <a:endParaRPr lang="en-US"/>
          </a:p>
        </p:txBody>
      </p:sp>
    </p:spTree>
    <p:extLst>
      <p:ext uri="{BB962C8B-B14F-4D97-AF65-F5344CB8AC3E}">
        <p14:creationId xmlns:p14="http://schemas.microsoft.com/office/powerpoint/2010/main" val="275155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Opening that link will give us access to the full articles location. Here we can read the text in-window or download the pdf for printing.</a:t>
            </a:r>
          </a:p>
        </p:txBody>
      </p:sp>
      <p:sp>
        <p:nvSpPr>
          <p:cNvPr id="4" name="Slide Number Placeholder 3"/>
          <p:cNvSpPr>
            <a:spLocks noGrp="1"/>
          </p:cNvSpPr>
          <p:nvPr>
            <p:ph type="sldNum" sz="quarter" idx="5"/>
          </p:nvPr>
        </p:nvSpPr>
        <p:spPr/>
        <p:txBody>
          <a:bodyPr/>
          <a:lstStyle/>
          <a:p>
            <a:fld id="{22289C57-55D7-40A4-A101-E74FAC7A092B}" type="slidenum">
              <a:rPr lang="en-US" smtClean="0"/>
              <a:t>29</a:t>
            </a:fld>
            <a:endParaRPr lang="en-US"/>
          </a:p>
        </p:txBody>
      </p:sp>
    </p:spTree>
    <p:extLst>
      <p:ext uri="{BB962C8B-B14F-4D97-AF65-F5344CB8AC3E}">
        <p14:creationId xmlns:p14="http://schemas.microsoft.com/office/powerpoint/2010/main" val="4008232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your turn! Pick a database and search for "Nursing" AND "Social Media". Use at least 1 filter and 1 limiter. Find a relevant article and open it to view full text. </a:t>
            </a:r>
          </a:p>
        </p:txBody>
      </p:sp>
      <p:sp>
        <p:nvSpPr>
          <p:cNvPr id="4" name="Slide Number Placeholder 3"/>
          <p:cNvSpPr>
            <a:spLocks noGrp="1"/>
          </p:cNvSpPr>
          <p:nvPr>
            <p:ph type="sldNum" sz="quarter" idx="5"/>
          </p:nvPr>
        </p:nvSpPr>
        <p:spPr/>
        <p:txBody>
          <a:bodyPr/>
          <a:lstStyle/>
          <a:p>
            <a:fld id="{22289C57-55D7-40A4-A101-E74FAC7A092B}" type="slidenum">
              <a:rPr lang="en-US" smtClean="0"/>
              <a:t>32</a:t>
            </a:fld>
            <a:endParaRPr lang="en-US"/>
          </a:p>
        </p:txBody>
      </p:sp>
    </p:spTree>
    <p:extLst>
      <p:ext uri="{BB962C8B-B14F-4D97-AF65-F5344CB8AC3E}">
        <p14:creationId xmlns:p14="http://schemas.microsoft.com/office/powerpoint/2010/main" val="98451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got results, the next step is to decide which articles are useful. Don’t dive into every PDF—read the abstract first. If it looks relevant, then download.</a:t>
            </a:r>
            <a:endParaRPr lang="en-US" dirty="0">
              <a:solidFill>
                <a:srgbClr val="444444"/>
              </a:solidFill>
            </a:endParaRPr>
          </a:p>
          <a:p>
            <a:r>
              <a:rPr lang="en-US" dirty="0"/>
              <a:t>EBSCO also has a </a:t>
            </a:r>
            <a:r>
              <a:rPr lang="en-US" i="1" dirty="0"/>
              <a:t>Cite</a:t>
            </a:r>
            <a:r>
              <a:rPr lang="en-US" dirty="0"/>
              <a:t> tool, which is helpful, but here’s the warning: those citations are not always perfectly formatted. Always double-check against an APA guide.</a:t>
            </a:r>
            <a:endParaRPr lang="en-US" dirty="0">
              <a:solidFill>
                <a:srgbClr val="444444"/>
              </a:solidFill>
            </a:endParaRPr>
          </a:p>
          <a:p>
            <a:endParaRPr lang="en-US" dirty="0">
              <a:solidFill>
                <a:srgbClr val="444444"/>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28</a:t>
            </a:fld>
            <a:endParaRPr lang="en-US"/>
          </a:p>
        </p:txBody>
      </p:sp>
    </p:spTree>
    <p:extLst>
      <p:ext uri="{BB962C8B-B14F-4D97-AF65-F5344CB8AC3E}">
        <p14:creationId xmlns:p14="http://schemas.microsoft.com/office/powerpoint/2010/main" val="2904336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 stands for the American Psychological Association style of writing and is required at MRU. You can find the APA Manual at the MRU Library on the 9th floor. </a:t>
            </a:r>
          </a:p>
        </p:txBody>
      </p:sp>
      <p:sp>
        <p:nvSpPr>
          <p:cNvPr id="4" name="Slide Number Placeholder 3"/>
          <p:cNvSpPr>
            <a:spLocks noGrp="1"/>
          </p:cNvSpPr>
          <p:nvPr>
            <p:ph type="sldNum" sz="quarter" idx="5"/>
          </p:nvPr>
        </p:nvSpPr>
        <p:spPr/>
        <p:txBody>
          <a:bodyPr/>
          <a:lstStyle/>
          <a:p>
            <a:fld id="{22289C57-55D7-40A4-A101-E74FAC7A092B}" type="slidenum">
              <a:rPr lang="en-US" smtClean="0"/>
              <a:t>34</a:t>
            </a:fld>
            <a:endParaRPr lang="en-US"/>
          </a:p>
        </p:txBody>
      </p:sp>
    </p:spTree>
    <p:extLst>
      <p:ext uri="{BB962C8B-B14F-4D97-AF65-F5344CB8AC3E}">
        <p14:creationId xmlns:p14="http://schemas.microsoft.com/office/powerpoint/2010/main" val="1295459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444444"/>
              </a:solidFill>
            </a:endParaRPr>
          </a:p>
          <a:p>
            <a:r>
              <a:rPr lang="en-US" dirty="0"/>
              <a:t>The general APA format is an paper that is typed, double-spaced with 1 inch margins all around. While there are other fonts and sizes that are allowed by the APA like Calibri and Arial. Standard practice is Times New Roman at 12 point. If it is to be printed the page must be on standard 8.5" by 11" sized paper. Paragraphs must be left aligned with the first line of every paragraph indented.</a:t>
            </a:r>
            <a:endParaRPr lang="en-US" dirty="0">
              <a:solidFill>
                <a:srgbClr val="444444"/>
              </a:solidFill>
            </a:endParaRPr>
          </a:p>
          <a:p>
            <a:endParaRPr lang="en-US" dirty="0">
              <a:solidFill>
                <a:srgbClr val="444444"/>
              </a:solidFill>
            </a:endParaRPr>
          </a:p>
          <a:p>
            <a:endParaRPr lang="en-US" dirty="0">
              <a:solidFill>
                <a:srgbClr val="444444"/>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35</a:t>
            </a:fld>
            <a:endParaRPr lang="en-US"/>
          </a:p>
        </p:txBody>
      </p:sp>
    </p:spTree>
    <p:extLst>
      <p:ext uri="{BB962C8B-B14F-4D97-AF65-F5344CB8AC3E}">
        <p14:creationId xmlns:p14="http://schemas.microsoft.com/office/powerpoint/2010/main" val="2090532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 articles are comprised of 3 major sections. The title page, the main body, and the references page.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31</a:t>
            </a:fld>
            <a:endParaRPr lang="en-US"/>
          </a:p>
        </p:txBody>
      </p:sp>
    </p:spTree>
    <p:extLst>
      <p:ext uri="{BB962C8B-B14F-4D97-AF65-F5344CB8AC3E}">
        <p14:creationId xmlns:p14="http://schemas.microsoft.com/office/powerpoint/2010/main" val="1419508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D1C2-AB06-C1C3-0937-C80EA628B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3C600-85F0-E45A-981F-64890E07C7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5A4F68-2859-8D5A-81BD-96D4C0AD6574}"/>
              </a:ext>
            </a:extLst>
          </p:cNvPr>
          <p:cNvSpPr>
            <a:spLocks noGrp="1"/>
          </p:cNvSpPr>
          <p:nvPr>
            <p:ph type="body" idx="1"/>
          </p:nvPr>
        </p:nvSpPr>
        <p:spPr/>
        <p:txBody>
          <a:bodyPr/>
          <a:lstStyle/>
          <a:p>
            <a:r>
              <a:rPr lang="en-US"/>
              <a:t>APA style does not use a page header but does make use of page numbers. Page numbers should be flush right of every page. </a:t>
            </a:r>
            <a:endParaRPr lang="en-US">
              <a:solidFill>
                <a:srgbClr val="444444"/>
              </a:solidFill>
            </a:endParaRPr>
          </a:p>
          <a:p>
            <a:endParaRPr lang="en-US" dirty="0">
              <a:solidFill>
                <a:srgbClr val="444444"/>
              </a:solidFill>
            </a:endParaRPr>
          </a:p>
          <a:p>
            <a:r>
              <a:rPr lang="en-US" dirty="0"/>
              <a:t>The title should appear on the upper half of the page and centered. Skip a couple of lines and continue with The author's name or names. If you have multiple authors, separate the names with commas making sure to use the word AND before the last author. </a:t>
            </a:r>
            <a:endParaRPr lang="en-US" dirty="0">
              <a:solidFill>
                <a:srgbClr val="444444"/>
              </a:solidFill>
            </a:endParaRPr>
          </a:p>
          <a:p>
            <a:endParaRPr lang="en-US" dirty="0">
              <a:solidFill>
                <a:srgbClr val="444444"/>
              </a:solidFill>
            </a:endParaRPr>
          </a:p>
          <a:p>
            <a:r>
              <a:rPr lang="en-US" dirty="0"/>
              <a:t>Following the author's name, type the academic department, institution name, course, instructor, and your paper's due date. </a:t>
            </a:r>
            <a:endParaRPr lang="en-US" dirty="0">
              <a:solidFill>
                <a:srgbClr val="444444"/>
              </a:solidFill>
            </a:endParaRPr>
          </a:p>
          <a:p>
            <a:endParaRPr lang="en-US" dirty="0">
              <a:solidFill>
                <a:srgbClr val="444444"/>
              </a:solidFill>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90FC0325-0D1D-217C-D727-F4B68739C12E}"/>
              </a:ext>
            </a:extLst>
          </p:cNvPr>
          <p:cNvSpPr>
            <a:spLocks noGrp="1"/>
          </p:cNvSpPr>
          <p:nvPr>
            <p:ph type="sldNum" sz="quarter" idx="5"/>
          </p:nvPr>
        </p:nvSpPr>
        <p:spPr/>
        <p:txBody>
          <a:bodyPr/>
          <a:lstStyle/>
          <a:p>
            <a:fld id="{22289C57-55D7-40A4-A101-E74FAC7A092B}" type="slidenum">
              <a:rPr lang="en-US" smtClean="0"/>
              <a:t>32</a:t>
            </a:fld>
            <a:endParaRPr lang="en-US"/>
          </a:p>
        </p:txBody>
      </p:sp>
    </p:spTree>
    <p:extLst>
      <p:ext uri="{BB962C8B-B14F-4D97-AF65-F5344CB8AC3E}">
        <p14:creationId xmlns:p14="http://schemas.microsoft.com/office/powerpoint/2010/main" val="864126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58F5D1E-5BD3-1243-AB1C-7EC7985B75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8B5EBCC3-4D6C-AB49-9B78-AA8BAA3F1A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dirty="0"/>
              <a:t>Your main body is the meat of the paper. On the first page of the main body you will simply write the name of the paper on the top center. Here you will be using in-text citations which we will discuss shortly. </a:t>
            </a:r>
          </a:p>
        </p:txBody>
      </p:sp>
      <p:sp>
        <p:nvSpPr>
          <p:cNvPr id="57348" name="Slide Number Placeholder 3">
            <a:extLst>
              <a:ext uri="{FF2B5EF4-FFF2-40B4-BE49-F238E27FC236}">
                <a16:creationId xmlns:a16="http://schemas.microsoft.com/office/drawing/2014/main" id="{A3301484-6754-3642-9EA1-551BBD957E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fld id="{8F7676AD-DD8F-C345-9B34-00585238790C}" type="slidenum">
              <a:rPr lang="en-US" altLang="en-US">
                <a:latin typeface="Calibri" panose="020F0502020204030204" pitchFamily="34" charset="0"/>
              </a:rPr>
              <a:pPr eaLnBrk="1" hangingPunct="1"/>
              <a:t>33</a:t>
            </a:fld>
            <a:endParaRPr lang="en-US" altLang="en-US" dirty="0">
              <a:latin typeface="Calibri" panose="020F0502020204030204" pitchFamily="34" charset="0"/>
            </a:endParaRPr>
          </a:p>
        </p:txBody>
      </p:sp>
    </p:spTree>
    <p:extLst>
      <p:ext uri="{BB962C8B-B14F-4D97-AF65-F5344CB8AC3E}">
        <p14:creationId xmlns:p14="http://schemas.microsoft.com/office/powerpoint/2010/main" val="3601108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743DC-2391-72CB-50E3-83B67CB82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7F4B1-1B4F-5B41-3BE3-5941083B7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15B930-0D51-4571-B975-D75235D3C3FB}"/>
              </a:ext>
            </a:extLst>
          </p:cNvPr>
          <p:cNvSpPr>
            <a:spLocks noGrp="1"/>
          </p:cNvSpPr>
          <p:nvPr>
            <p:ph type="body" idx="1"/>
          </p:nvPr>
        </p:nvSpPr>
        <p:spPr/>
        <p:txBody>
          <a:bodyPr/>
          <a:lstStyle/>
          <a:p>
            <a:r>
              <a:rPr lang="en-US" dirty="0"/>
              <a:t>Now let’s talk citations. The basics are:</a:t>
            </a:r>
            <a:endParaRPr lang="en-US" dirty="0">
              <a:solidFill>
                <a:srgbClr val="444444"/>
              </a:solidFill>
            </a:endParaRPr>
          </a:p>
          <a:p>
            <a:r>
              <a:rPr lang="en-US" dirty="0"/>
              <a:t>In-text citation looks like this: </a:t>
            </a:r>
            <a:r>
              <a:rPr lang="en-US" i="1" dirty="0"/>
              <a:t>(Smith, 2022).</a:t>
            </a:r>
            <a:endParaRPr lang="en-US" dirty="0">
              <a:solidFill>
                <a:srgbClr val="444444"/>
              </a:solidFill>
            </a:endParaRPr>
          </a:p>
          <a:p>
            <a:r>
              <a:rPr lang="en-US" dirty="0"/>
              <a:t>Reference list citation looks like this: </a:t>
            </a:r>
            <a:r>
              <a:rPr lang="en-US" i="1" dirty="0"/>
              <a:t>Smith, J. (2022). Title of article. Journal Name, 12(3), 45–60. </a:t>
            </a:r>
            <a:r>
              <a:rPr lang="en-US" i="1" dirty="0">
                <a:solidFill>
                  <a:srgbClr val="444444"/>
                </a:solidFill>
                <a:hlinkClick r:id="rId3"/>
              </a:rPr>
              <a:t>https://doi.org/</a:t>
            </a:r>
            <a:r>
              <a:rPr lang="en-US" i="1" dirty="0">
                <a:solidFill>
                  <a:srgbClr val="444444"/>
                </a:solidFill>
                <a:hlinkClick r:id="rId3">
                  <a:extLst>
                    <a:ext uri="{A12FA001-AC4F-418D-AE19-62706E023703}">
                      <ahyp:hlinkClr xmlns:ahyp="http://schemas.microsoft.com/office/drawing/2018/hyperlinkcolor" val="tx"/>
                    </a:ext>
                  </a:extLst>
                </a:hlinkClick>
              </a:rPr>
              <a:t>xxxxx</a:t>
            </a:r>
            <a:endParaRPr lang="en-US" dirty="0">
              <a:solidFill>
                <a:srgbClr val="444444"/>
              </a:solidFill>
            </a:endParaRPr>
          </a:p>
          <a:p>
            <a:endParaRPr lang="en-US" dirty="0">
              <a:solidFill>
                <a:srgbClr val="444444"/>
              </a:solidFill>
            </a:endParaRPr>
          </a:p>
          <a:p>
            <a:endParaRPr lang="en-US" dirty="0">
              <a:solidFill>
                <a:srgbClr val="444444"/>
              </a:solidFill>
            </a:endParaRPr>
          </a:p>
          <a:p>
            <a:r>
              <a:rPr lang="en-US" dirty="0">
                <a:ea typeface="Calibri"/>
                <a:cs typeface="Calibri"/>
              </a:rPr>
              <a:t>APA styles uses 2 citation types. In-text citations and the reference list. Here are examples for what they look like. An Intext citation is simply the authors name and the year of publication within parenthesis. The reference list is a bit broader including the authors name, year of publication,  title, journal name, volume, issue, pages and DOI information.</a:t>
            </a:r>
          </a:p>
          <a:p>
            <a:endParaRPr lang="en-US" dirty="0">
              <a:ea typeface="Calibri"/>
              <a:cs typeface="Calibri"/>
            </a:endParaRPr>
          </a:p>
          <a:p>
            <a:endParaRPr lang="en-US" dirty="0">
              <a:solidFill>
                <a:srgbClr val="444444"/>
              </a:solidFill>
            </a:endParaRPr>
          </a:p>
          <a:p>
            <a:r>
              <a:rPr lang="en-US" dirty="0"/>
              <a:t>Some common mistakes include forgetting hanging indents, capitalizing every word in a title, or mixing up the article title with the journal title.</a:t>
            </a:r>
            <a:endParaRPr lang="en-US" dirty="0">
              <a:ea typeface="Calibri"/>
              <a:cs typeface="Calibri"/>
            </a:endParaRPr>
          </a:p>
        </p:txBody>
      </p:sp>
      <p:sp>
        <p:nvSpPr>
          <p:cNvPr id="4" name="Slide Number Placeholder 3">
            <a:extLst>
              <a:ext uri="{FF2B5EF4-FFF2-40B4-BE49-F238E27FC236}">
                <a16:creationId xmlns:a16="http://schemas.microsoft.com/office/drawing/2014/main" id="{E2601A3B-4431-7DCB-E693-0945A538F760}"/>
              </a:ext>
            </a:extLst>
          </p:cNvPr>
          <p:cNvSpPr>
            <a:spLocks noGrp="1"/>
          </p:cNvSpPr>
          <p:nvPr>
            <p:ph type="sldNum" sz="quarter" idx="5"/>
          </p:nvPr>
        </p:nvSpPr>
        <p:spPr/>
        <p:txBody>
          <a:bodyPr/>
          <a:lstStyle/>
          <a:p>
            <a:fld id="{22289C57-55D7-40A4-A101-E74FAC7A092B}" type="slidenum">
              <a:rPr lang="en-US" smtClean="0"/>
              <a:t>37</a:t>
            </a:fld>
            <a:endParaRPr lang="en-US"/>
          </a:p>
        </p:txBody>
      </p:sp>
    </p:spTree>
    <p:extLst>
      <p:ext uri="{BB962C8B-B14F-4D97-AF65-F5344CB8AC3E}">
        <p14:creationId xmlns:p14="http://schemas.microsoft.com/office/powerpoint/2010/main" val="479956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 Virtual Library, log into Moodle through the Student Portal.</a:t>
            </a:r>
            <a:br>
              <a:rPr lang="en-US" dirty="0">
                <a:cs typeface="+mn-lt"/>
              </a:rPr>
            </a:br>
            <a:r>
              <a:rPr lang="en-US" dirty="0"/>
              <a:t> Click </a:t>
            </a:r>
            <a:r>
              <a:rPr lang="en-US" b="1" dirty="0"/>
              <a:t>Resources</a:t>
            </a:r>
            <a:r>
              <a:rPr lang="en-US" dirty="0"/>
              <a:t>, then select </a:t>
            </a:r>
            <a:r>
              <a:rPr lang="en-US" b="1" dirty="0"/>
              <a:t>Virtual Library</a:t>
            </a:r>
            <a:r>
              <a:rPr lang="en-US" dirty="0"/>
              <a:t>.</a:t>
            </a:r>
            <a:br>
              <a:rPr lang="en-US" dirty="0">
                <a:cs typeface="+mn-lt"/>
              </a:rPr>
            </a:br>
            <a:r>
              <a:rPr lang="en-US" dirty="0"/>
              <a:t> From there, you can choose a database and begin searching.</a:t>
            </a:r>
          </a:p>
        </p:txBody>
      </p:sp>
      <p:sp>
        <p:nvSpPr>
          <p:cNvPr id="4" name="Slide Number Placeholder 3"/>
          <p:cNvSpPr>
            <a:spLocks noGrp="1"/>
          </p:cNvSpPr>
          <p:nvPr>
            <p:ph type="sldNum" sz="quarter" idx="5"/>
          </p:nvPr>
        </p:nvSpPr>
        <p:spPr/>
        <p:txBody>
          <a:bodyPr/>
          <a:lstStyle/>
          <a:p>
            <a:fld id="{22289C57-55D7-40A4-A101-E74FAC7A092B}" type="slidenum">
              <a:rPr lang="en-US" smtClean="0"/>
              <a:t>4</a:t>
            </a:fld>
            <a:endParaRPr lang="en-US"/>
          </a:p>
        </p:txBody>
      </p:sp>
    </p:spTree>
    <p:extLst>
      <p:ext uri="{BB962C8B-B14F-4D97-AF65-F5344CB8AC3E}">
        <p14:creationId xmlns:p14="http://schemas.microsoft.com/office/powerpoint/2010/main" val="4014876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58F5D1E-5BD3-1243-AB1C-7EC7985B75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8B5EBCC3-4D6C-AB49-9B78-AA8BAA3F1A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 when do we use In-text citations? Here are a few examples of when to use intext citation. Though a rule of thumb is "if you didn't write it you must cite it." This includes paraphrasing. An in-text citation is the authors last name with the year of publication inside parenthesis. See here (Johnson, 2008). If you are using a direct quote you will also want to include a page number. It is very important to cite your sources to avoid plagiarism.</a:t>
            </a:r>
          </a:p>
          <a:p>
            <a:pPr>
              <a:lnSpc>
                <a:spcPct val="90000"/>
              </a:lnSpc>
              <a:spcBef>
                <a:spcPct val="0"/>
              </a:spcBef>
            </a:pPr>
            <a:endParaRPr lang="en-US" altLang="en-US" dirty="0">
              <a:latin typeface="Arial" panose="020B0604020202020204" pitchFamily="34" charset="0"/>
              <a:cs typeface="Arial"/>
            </a:endParaRPr>
          </a:p>
        </p:txBody>
      </p:sp>
      <p:sp>
        <p:nvSpPr>
          <p:cNvPr id="57348" name="Slide Number Placeholder 3">
            <a:extLst>
              <a:ext uri="{FF2B5EF4-FFF2-40B4-BE49-F238E27FC236}">
                <a16:creationId xmlns:a16="http://schemas.microsoft.com/office/drawing/2014/main" id="{A3301484-6754-3642-9EA1-551BBD957E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fld id="{8F7676AD-DD8F-C345-9B34-00585238790C}" type="slidenum">
              <a:rPr lang="en-US" altLang="en-US">
                <a:latin typeface="Calibri" panose="020F0502020204030204" pitchFamily="34" charset="0"/>
              </a:rPr>
              <a:pPr eaLnBrk="1" hangingPunct="1"/>
              <a:t>34</a:t>
            </a:fld>
            <a:endParaRPr lang="en-US" altLang="en-US" dirty="0">
              <a:latin typeface="Calibri" panose="020F0502020204030204" pitchFamily="34" charset="0"/>
            </a:endParaRPr>
          </a:p>
        </p:txBody>
      </p:sp>
    </p:spTree>
    <p:extLst>
      <p:ext uri="{BB962C8B-B14F-4D97-AF65-F5344CB8AC3E}">
        <p14:creationId xmlns:p14="http://schemas.microsoft.com/office/powerpoint/2010/main" val="2160924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58F5D1E-5BD3-1243-AB1C-7EC7985B75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8B5EBCC3-4D6C-AB49-9B78-AA8BAA3F1A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dirty="0"/>
              <a:t> here are some examples of when and how to use in-text citations. The style of in-text citation will change depending on your style of writing. </a:t>
            </a:r>
          </a:p>
        </p:txBody>
      </p:sp>
      <p:sp>
        <p:nvSpPr>
          <p:cNvPr id="57348" name="Slide Number Placeholder 3">
            <a:extLst>
              <a:ext uri="{FF2B5EF4-FFF2-40B4-BE49-F238E27FC236}">
                <a16:creationId xmlns:a16="http://schemas.microsoft.com/office/drawing/2014/main" id="{A3301484-6754-3642-9EA1-551BBD957E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fld id="{8F7676AD-DD8F-C345-9B34-00585238790C}" type="slidenum">
              <a:rPr lang="en-US" altLang="en-US">
                <a:latin typeface="Calibri" panose="020F0502020204030204" pitchFamily="34" charset="0"/>
              </a:rPr>
              <a:pPr eaLnBrk="1" hangingPunct="1"/>
              <a:t>39</a:t>
            </a:fld>
            <a:endParaRPr lang="en-US" altLang="en-US" dirty="0">
              <a:latin typeface="Calibri" panose="020F0502020204030204" pitchFamily="34" charset="0"/>
            </a:endParaRPr>
          </a:p>
        </p:txBody>
      </p:sp>
    </p:spTree>
    <p:extLst>
      <p:ext uri="{BB962C8B-B14F-4D97-AF65-F5344CB8AC3E}">
        <p14:creationId xmlns:p14="http://schemas.microsoft.com/office/powerpoint/2010/main" val="913456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58F5D1E-5BD3-1243-AB1C-7EC7985B75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8B5EBCC3-4D6C-AB49-9B78-AA8BAA3F1A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dirty="0"/>
              <a:t>Full citation references must be put on a separate page titled "References." This comes with it's own set of rules. Make sure you capitalize all major words in journal titles and italicize titles of longer works such as books and journals. </a:t>
            </a:r>
          </a:p>
        </p:txBody>
      </p:sp>
      <p:sp>
        <p:nvSpPr>
          <p:cNvPr id="57348" name="Slide Number Placeholder 3">
            <a:extLst>
              <a:ext uri="{FF2B5EF4-FFF2-40B4-BE49-F238E27FC236}">
                <a16:creationId xmlns:a16="http://schemas.microsoft.com/office/drawing/2014/main" id="{A3301484-6754-3642-9EA1-551BBD957E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fld id="{8F7676AD-DD8F-C345-9B34-00585238790C}" type="slidenum">
              <a:rPr lang="en-US" altLang="en-US">
                <a:latin typeface="Calibri" panose="020F0502020204030204" pitchFamily="34" charset="0"/>
              </a:rPr>
              <a:pPr eaLnBrk="1" hangingPunct="1"/>
              <a:t>35</a:t>
            </a:fld>
            <a:endParaRPr lang="en-US" altLang="en-US" dirty="0">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58F5D1E-5BD3-1243-AB1C-7EC7985B75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8B5EBCC3-4D6C-AB49-9B78-AA8BAA3F1A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dirty="0"/>
              <a:t>Here is a  detailed look at a reference page entry. You can see here that the citation is made up of several components. The authors, date, title of article, title of publication, volume, issue, and pages.</a:t>
            </a:r>
          </a:p>
        </p:txBody>
      </p:sp>
      <p:sp>
        <p:nvSpPr>
          <p:cNvPr id="57348" name="Slide Number Placeholder 3">
            <a:extLst>
              <a:ext uri="{FF2B5EF4-FFF2-40B4-BE49-F238E27FC236}">
                <a16:creationId xmlns:a16="http://schemas.microsoft.com/office/drawing/2014/main" id="{A3301484-6754-3642-9EA1-551BBD957E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fld id="{8F7676AD-DD8F-C345-9B34-00585238790C}" type="slidenum">
              <a:rPr lang="en-US" altLang="en-US">
                <a:latin typeface="Calibri" panose="020F0502020204030204" pitchFamily="34" charset="0"/>
              </a:rPr>
              <a:pPr eaLnBrk="1" hangingPunct="1"/>
              <a:t>38</a:t>
            </a:fld>
            <a:endParaRPr lang="en-US" altLang="en-US" dirty="0">
              <a:latin typeface="Calibri" panose="020F0502020204030204" pitchFamily="34" charset="0"/>
            </a:endParaRPr>
          </a:p>
        </p:txBody>
      </p:sp>
    </p:spTree>
    <p:extLst>
      <p:ext uri="{BB962C8B-B14F-4D97-AF65-F5344CB8AC3E}">
        <p14:creationId xmlns:p14="http://schemas.microsoft.com/office/powerpoint/2010/main" val="1475122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D1F0903A-5936-1A47-8877-653A1FA14B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36CC018-CDBD-004C-8FBE-3A7A21E54C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This is an example of a reference page. Here you will list all sources used in your work. </a:t>
            </a:r>
            <a:endParaRPr lang="en-US" dirty="0">
              <a:solidFill>
                <a:srgbClr val="444444"/>
              </a:solidFill>
            </a:endParaRPr>
          </a:p>
          <a:p>
            <a:pPr>
              <a:spcBef>
                <a:spcPct val="0"/>
              </a:spcBef>
            </a:pPr>
            <a:endParaRPr lang="en-US" dirty="0">
              <a:solidFill>
                <a:srgbClr val="444444"/>
              </a:solidFill>
            </a:endParaRPr>
          </a:p>
          <a:p>
            <a:pPr>
              <a:spcBef>
                <a:spcPct val="0"/>
              </a:spcBef>
            </a:pPr>
            <a:r>
              <a:rPr lang="en-US" dirty="0"/>
              <a:t>Reference page format includes the "references" title to be on the top center of the page and in bold. All reference entries must be double spaced and flushed left on the first line with subsequent lines indented. References must be alphabetically ordered by author's last name. If a source is anonymous, use its title as an author</a:t>
            </a:r>
            <a:r>
              <a:rPr lang="ja-JP">
                <a:ea typeface="游ゴシック"/>
              </a:rPr>
              <a:t>’</a:t>
            </a:r>
            <a:r>
              <a:rPr lang="en-US" dirty="0"/>
              <a:t>s surname. </a:t>
            </a:r>
            <a:endParaRPr lang="en-US">
              <a:solidFill>
                <a:srgbClr val="444444"/>
              </a:solidFill>
              <a:ea typeface="Calibri" panose="020F0502020204030204"/>
              <a:cs typeface="Calibri" panose="020F0502020204030204"/>
            </a:endParaRPr>
          </a:p>
          <a:p>
            <a:pPr>
              <a:spcBef>
                <a:spcPct val="0"/>
              </a:spcBef>
            </a:pPr>
            <a:endParaRPr lang="en-US" dirty="0">
              <a:solidFill>
                <a:srgbClr val="444444"/>
              </a:solidFill>
            </a:endParaRPr>
          </a:p>
          <a:p>
            <a:pPr>
              <a:spcBef>
                <a:spcPct val="0"/>
              </a:spcBef>
            </a:pPr>
            <a:r>
              <a:rPr lang="en-US" dirty="0"/>
              <a:t>Note: Unlike MLA, APA is only interested in what they call </a:t>
            </a:r>
            <a:r>
              <a:rPr lang="ja-JP">
                <a:ea typeface="游ゴシック"/>
              </a:rPr>
              <a:t>“</a:t>
            </a:r>
            <a:r>
              <a:rPr lang="en-US" dirty="0"/>
              <a:t>recoverable data</a:t>
            </a:r>
            <a:r>
              <a:rPr lang="ja-JP">
                <a:ea typeface="游ゴシック"/>
              </a:rPr>
              <a:t>”</a:t>
            </a:r>
            <a:r>
              <a:rPr lang="en-US" dirty="0"/>
              <a:t>—that is, data which other people can find. For example, personal communications such as letters, memos, emails, interviews, and telephone conversations should not be included in the reference list since they are not recoverable by other researchers.</a:t>
            </a:r>
            <a:endParaRPr lang="en-US" dirty="0">
              <a:solidFill>
                <a:srgbClr val="444444"/>
              </a:solidFill>
            </a:endParaRPr>
          </a:p>
          <a:p>
            <a:pPr>
              <a:lnSpc>
                <a:spcPct val="90000"/>
              </a:lnSpc>
              <a:spcBef>
                <a:spcPct val="0"/>
              </a:spcBef>
            </a:pPr>
            <a:endParaRPr lang="en-US" dirty="0">
              <a:solidFill>
                <a:srgbClr val="444444"/>
              </a:solidFill>
            </a:endParaRPr>
          </a:p>
          <a:p>
            <a:pPr>
              <a:lnSpc>
                <a:spcPct val="90000"/>
              </a:lnSpc>
              <a:spcBef>
                <a:spcPct val="0"/>
              </a:spcBef>
            </a:pPr>
            <a:r>
              <a:rPr lang="en-US" dirty="0"/>
              <a:t>For specific information about entries in the reference list, go to </a:t>
            </a:r>
            <a:r>
              <a:rPr lang="en-US" dirty="0">
                <a:hlinkClick r:id="rId3"/>
              </a:rPr>
              <a:t>https://owl.purdue.edu/owl/research_and_citation/apa7_style/apa_formatting_and_style_guide/reference_list_basic_rules.html</a:t>
            </a:r>
            <a:endParaRPr lang="en-US" dirty="0">
              <a:solidFill>
                <a:srgbClr val="444444"/>
              </a:solidFill>
            </a:endParaRPr>
          </a:p>
          <a:p>
            <a:pPr>
              <a:spcBef>
                <a:spcPct val="0"/>
              </a:spcBef>
            </a:pPr>
            <a:endParaRPr lang="en-US" altLang="en-US" dirty="0">
              <a:latin typeface="Arial" panose="020B0604020202020204" pitchFamily="34" charset="0"/>
              <a:cs typeface="Arial"/>
            </a:endParaRPr>
          </a:p>
        </p:txBody>
      </p:sp>
      <p:sp>
        <p:nvSpPr>
          <p:cNvPr id="55300" name="Slide Number Placeholder 3">
            <a:extLst>
              <a:ext uri="{FF2B5EF4-FFF2-40B4-BE49-F238E27FC236}">
                <a16:creationId xmlns:a16="http://schemas.microsoft.com/office/drawing/2014/main" id="{23372AE9-488C-FA4E-B515-9F02D672EE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fld id="{AF32FAD3-7D89-5342-A8C4-78074A857EED}" type="slidenum">
              <a:rPr lang="en-US" altLang="en-US">
                <a:latin typeface="Calibri" panose="020F0502020204030204" pitchFamily="34" charset="0"/>
              </a:rPr>
              <a:pPr eaLnBrk="1" hangingPunct="1"/>
              <a:t>36</a:t>
            </a:fld>
            <a:endParaRPr lang="en-US" altLang="en-US" dirty="0">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58F5D1E-5BD3-1243-AB1C-7EC7985B75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8B5EBCC3-4D6C-AB49-9B78-AA8BAA3F1A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dirty="0"/>
              <a:t>Here are a few more examples of reference page citations. </a:t>
            </a:r>
            <a:endParaRPr lang="en-US" dirty="0">
              <a:ea typeface="Calibri"/>
              <a:cs typeface="Calibri"/>
            </a:endParaRPr>
          </a:p>
        </p:txBody>
      </p:sp>
      <p:sp>
        <p:nvSpPr>
          <p:cNvPr id="57348" name="Slide Number Placeholder 3">
            <a:extLst>
              <a:ext uri="{FF2B5EF4-FFF2-40B4-BE49-F238E27FC236}">
                <a16:creationId xmlns:a16="http://schemas.microsoft.com/office/drawing/2014/main" id="{A3301484-6754-3642-9EA1-551BBD957E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fld id="{8F7676AD-DD8F-C345-9B34-00585238790C}" type="slidenum">
              <a:rPr lang="en-US" altLang="en-US">
                <a:latin typeface="Calibri" panose="020F0502020204030204" pitchFamily="34" charset="0"/>
              </a:rPr>
              <a:pPr eaLnBrk="1" hangingPunct="1"/>
              <a:t>40</a:t>
            </a:fld>
            <a:endParaRPr lang="en-US" altLang="en-US" dirty="0">
              <a:latin typeface="Calibri" panose="020F0502020204030204" pitchFamily="34" charset="0"/>
            </a:endParaRPr>
          </a:p>
        </p:txBody>
      </p:sp>
    </p:spTree>
    <p:extLst>
      <p:ext uri="{BB962C8B-B14F-4D97-AF65-F5344CB8AC3E}">
        <p14:creationId xmlns:p14="http://schemas.microsoft.com/office/powerpoint/2010/main" val="4046058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Databases include citation tools. Like this one in EBSCO. Citation tools can be helpful, but always double-check them for accuracy.</a:t>
            </a:r>
          </a:p>
        </p:txBody>
      </p:sp>
      <p:sp>
        <p:nvSpPr>
          <p:cNvPr id="4" name="Slide Number Placeholder 3"/>
          <p:cNvSpPr>
            <a:spLocks noGrp="1"/>
          </p:cNvSpPr>
          <p:nvPr>
            <p:ph type="sldNum" sz="quarter" idx="5"/>
          </p:nvPr>
        </p:nvSpPr>
        <p:spPr/>
        <p:txBody>
          <a:bodyPr/>
          <a:lstStyle/>
          <a:p>
            <a:fld id="{22289C57-55D7-40A4-A101-E74FAC7A092B}" type="slidenum">
              <a:rPr lang="en-US" smtClean="0"/>
              <a:t>46</a:t>
            </a:fld>
            <a:endParaRPr lang="en-US"/>
          </a:p>
        </p:txBody>
      </p:sp>
    </p:spTree>
    <p:extLst>
      <p:ext uri="{BB962C8B-B14F-4D97-AF65-F5344CB8AC3E}">
        <p14:creationId xmlns:p14="http://schemas.microsoft.com/office/powerpoint/2010/main" val="3472938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3rd party citation generators can also be useful but beware to check for errors in formatting.</a:t>
            </a:r>
          </a:p>
        </p:txBody>
      </p:sp>
      <p:sp>
        <p:nvSpPr>
          <p:cNvPr id="4" name="Slide Number Placeholder 3"/>
          <p:cNvSpPr>
            <a:spLocks noGrp="1"/>
          </p:cNvSpPr>
          <p:nvPr>
            <p:ph type="sldNum" sz="quarter" idx="5"/>
          </p:nvPr>
        </p:nvSpPr>
        <p:spPr/>
        <p:txBody>
          <a:bodyPr/>
          <a:lstStyle/>
          <a:p>
            <a:fld id="{22289C57-55D7-40A4-A101-E74FAC7A092B}" type="slidenum">
              <a:rPr lang="en-US" smtClean="0"/>
              <a:t>47</a:t>
            </a:fld>
            <a:endParaRPr lang="en-US"/>
          </a:p>
        </p:txBody>
      </p:sp>
    </p:spTree>
    <p:extLst>
      <p:ext uri="{BB962C8B-B14F-4D97-AF65-F5344CB8AC3E}">
        <p14:creationId xmlns:p14="http://schemas.microsoft.com/office/powerpoint/2010/main" val="1349582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APA mistakes include incorrect capitalization, missing hanging indents, and citing article titles instead of journal titles.</a:t>
            </a:r>
          </a:p>
        </p:txBody>
      </p:sp>
      <p:sp>
        <p:nvSpPr>
          <p:cNvPr id="4" name="Slide Number Placeholder 3"/>
          <p:cNvSpPr>
            <a:spLocks noGrp="1"/>
          </p:cNvSpPr>
          <p:nvPr>
            <p:ph type="sldNum" sz="quarter" idx="5"/>
          </p:nvPr>
        </p:nvSpPr>
        <p:spPr/>
        <p:txBody>
          <a:bodyPr/>
          <a:lstStyle/>
          <a:p>
            <a:fld id="{22289C57-55D7-40A4-A101-E74FAC7A092B}" type="slidenum">
              <a:rPr lang="en-US" smtClean="0"/>
              <a:t>48</a:t>
            </a:fld>
            <a:endParaRPr lang="en-US"/>
          </a:p>
        </p:txBody>
      </p:sp>
    </p:spTree>
    <p:extLst>
      <p:ext uri="{BB962C8B-B14F-4D97-AF65-F5344CB8AC3E}">
        <p14:creationId xmlns:p14="http://schemas.microsoft.com/office/powerpoint/2010/main" val="864505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Now it's your turn! </a:t>
            </a:r>
          </a:p>
          <a:p>
            <a:r>
              <a:rPr lang="en-US" dirty="0">
                <a:ea typeface="Calibri"/>
                <a:cs typeface="Calibri"/>
              </a:rPr>
              <a:t>Take the article you found before or search for a new one. Access the full text and quote the article with in-text citation. To take it a step further create a references page for this quote. </a:t>
            </a:r>
          </a:p>
        </p:txBody>
      </p:sp>
      <p:sp>
        <p:nvSpPr>
          <p:cNvPr id="4" name="Slide Number Placeholder 3"/>
          <p:cNvSpPr>
            <a:spLocks noGrp="1"/>
          </p:cNvSpPr>
          <p:nvPr>
            <p:ph type="sldNum" sz="quarter" idx="5"/>
          </p:nvPr>
        </p:nvSpPr>
        <p:spPr/>
        <p:txBody>
          <a:bodyPr/>
          <a:lstStyle/>
          <a:p>
            <a:fld id="{22289C57-55D7-40A4-A101-E74FAC7A092B}" type="slidenum">
              <a:rPr lang="en-US" smtClean="0"/>
              <a:t>49</a:t>
            </a:fld>
            <a:endParaRPr lang="en-US"/>
          </a:p>
        </p:txBody>
      </p:sp>
    </p:spTree>
    <p:extLst>
      <p:ext uri="{BB962C8B-B14F-4D97-AF65-F5344CB8AC3E}">
        <p14:creationId xmlns:p14="http://schemas.microsoft.com/office/powerpoint/2010/main" val="185781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Moodle can be found in your Student Portal under </a:t>
            </a:r>
            <a:r>
              <a:rPr lang="en-US" b="1" dirty="0"/>
              <a:t>Quick Links</a:t>
            </a:r>
            <a:r>
              <a:rPr lang="en-US" dirty="0"/>
              <a:t> at the top, or under </a:t>
            </a:r>
            <a:r>
              <a:rPr lang="en-US" b="1" dirty="0"/>
              <a:t>External Links</a:t>
            </a:r>
            <a:r>
              <a:rPr lang="en-US" dirty="0"/>
              <a:t> on the left-hand side.</a:t>
            </a:r>
          </a:p>
        </p:txBody>
      </p:sp>
      <p:sp>
        <p:nvSpPr>
          <p:cNvPr id="4" name="Slide Number Placeholder 3"/>
          <p:cNvSpPr>
            <a:spLocks noGrp="1"/>
          </p:cNvSpPr>
          <p:nvPr>
            <p:ph type="sldNum" sz="quarter" idx="5"/>
          </p:nvPr>
        </p:nvSpPr>
        <p:spPr/>
        <p:txBody>
          <a:bodyPr/>
          <a:lstStyle/>
          <a:p>
            <a:fld id="{22289C57-55D7-40A4-A101-E74FAC7A092B}" type="slidenum">
              <a:rPr lang="en-US" smtClean="0"/>
              <a:t>5</a:t>
            </a:fld>
            <a:endParaRPr lang="en-US"/>
          </a:p>
        </p:txBody>
      </p:sp>
    </p:spTree>
    <p:extLst>
      <p:ext uri="{BB962C8B-B14F-4D97-AF65-F5344CB8AC3E}">
        <p14:creationId xmlns:p14="http://schemas.microsoft.com/office/powerpoint/2010/main" val="114424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helpful resources for writing in APA style. </a:t>
            </a:r>
          </a:p>
        </p:txBody>
      </p:sp>
      <p:sp>
        <p:nvSpPr>
          <p:cNvPr id="4" name="Slide Number Placeholder 3"/>
          <p:cNvSpPr>
            <a:spLocks noGrp="1"/>
          </p:cNvSpPr>
          <p:nvPr>
            <p:ph type="sldNum" sz="quarter" idx="5"/>
          </p:nvPr>
        </p:nvSpPr>
        <p:spPr/>
        <p:txBody>
          <a:bodyPr/>
          <a:lstStyle/>
          <a:p>
            <a:fld id="{22289C57-55D7-40A4-A101-E74FAC7A092B}" type="slidenum">
              <a:rPr lang="en-US" smtClean="0"/>
              <a:t>44</a:t>
            </a:fld>
            <a:endParaRPr lang="en-US"/>
          </a:p>
        </p:txBody>
      </p:sp>
    </p:spTree>
    <p:extLst>
      <p:ext uri="{BB962C8B-B14F-4D97-AF65-F5344CB8AC3E}">
        <p14:creationId xmlns:p14="http://schemas.microsoft.com/office/powerpoint/2010/main" val="3651123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you can find the latest APA publication manual right on campus in the Library on the 9th floor. </a:t>
            </a:r>
          </a:p>
        </p:txBody>
      </p:sp>
      <p:sp>
        <p:nvSpPr>
          <p:cNvPr id="4" name="Slide Number Placeholder 3"/>
          <p:cNvSpPr>
            <a:spLocks noGrp="1"/>
          </p:cNvSpPr>
          <p:nvPr>
            <p:ph type="sldNum" sz="quarter" idx="5"/>
          </p:nvPr>
        </p:nvSpPr>
        <p:spPr/>
        <p:txBody>
          <a:bodyPr/>
          <a:lstStyle/>
          <a:p>
            <a:fld id="{22289C57-55D7-40A4-A101-E74FAC7A092B}" type="slidenum">
              <a:rPr lang="en-US" smtClean="0"/>
              <a:t>50</a:t>
            </a:fld>
            <a:endParaRPr lang="en-US"/>
          </a:p>
        </p:txBody>
      </p:sp>
    </p:spTree>
    <p:extLst>
      <p:ext uri="{BB962C8B-B14F-4D97-AF65-F5344CB8AC3E}">
        <p14:creationId xmlns:p14="http://schemas.microsoft.com/office/powerpoint/2010/main" val="1966011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wrap up, remember The MRU Library team is here to help.</a:t>
            </a:r>
            <a:br>
              <a:rPr lang="en-US" dirty="0">
                <a:cs typeface="+mn-lt"/>
              </a:rPr>
            </a:br>
            <a:r>
              <a:rPr lang="en-US" dirty="0"/>
              <a:t> You can visit us on the 9th floor or contact us by email or phone.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2289C57-55D7-40A4-A101-E74FAC7A092B}" type="slidenum">
              <a:rPr lang="en-US" smtClean="0"/>
              <a:t>46</a:t>
            </a:fld>
            <a:endParaRPr lang="en-US"/>
          </a:p>
        </p:txBody>
      </p:sp>
    </p:spTree>
    <p:extLst>
      <p:ext uri="{BB962C8B-B14F-4D97-AF65-F5344CB8AC3E}">
        <p14:creationId xmlns:p14="http://schemas.microsoft.com/office/powerpoint/2010/main" val="1318382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Moodle is open, click </a:t>
            </a:r>
            <a:r>
              <a:rPr lang="en-US" b="1" dirty="0"/>
              <a:t>Resources</a:t>
            </a:r>
            <a:r>
              <a:rPr lang="en-US" dirty="0"/>
              <a:t> on the top menu, then select </a:t>
            </a:r>
            <a:r>
              <a:rPr lang="en-US" b="1" dirty="0"/>
              <a:t>Virtual Library</a:t>
            </a:r>
            <a:r>
              <a:rPr lang="en-US" dirty="0"/>
              <a:t>.</a:t>
            </a:r>
            <a:br>
              <a:rPr lang="en-US" dirty="0">
                <a:cs typeface="+mn-lt"/>
              </a:rPr>
            </a:br>
            <a:r>
              <a:rPr lang="en-US" dirty="0"/>
              <a:t> You’re now ready to choose a database.</a:t>
            </a:r>
          </a:p>
        </p:txBody>
      </p:sp>
      <p:sp>
        <p:nvSpPr>
          <p:cNvPr id="4" name="Slide Number Placeholder 3"/>
          <p:cNvSpPr>
            <a:spLocks noGrp="1"/>
          </p:cNvSpPr>
          <p:nvPr>
            <p:ph type="sldNum" sz="quarter" idx="5"/>
          </p:nvPr>
        </p:nvSpPr>
        <p:spPr/>
        <p:txBody>
          <a:bodyPr/>
          <a:lstStyle/>
          <a:p>
            <a:fld id="{22289C57-55D7-40A4-A101-E74FAC7A092B}" type="slidenum">
              <a:rPr lang="en-US" smtClean="0"/>
              <a:t>6</a:t>
            </a:fld>
            <a:endParaRPr lang="en-US"/>
          </a:p>
        </p:txBody>
      </p:sp>
    </p:spTree>
    <p:extLst>
      <p:ext uri="{BB962C8B-B14F-4D97-AF65-F5344CB8AC3E}">
        <p14:creationId xmlns:p14="http://schemas.microsoft.com/office/powerpoint/2010/main" val="3356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C5886-FBFC-DAA5-AD17-A137411BD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83AFE-2BD6-474A-AA61-5C696BBDFB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CDBBA-E6FE-238B-081E-47A2BAC5432E}"/>
              </a:ext>
            </a:extLst>
          </p:cNvPr>
          <p:cNvSpPr>
            <a:spLocks noGrp="1"/>
          </p:cNvSpPr>
          <p:nvPr>
            <p:ph type="body" idx="1"/>
          </p:nvPr>
        </p:nvSpPr>
        <p:spPr/>
        <p:txBody>
          <a:bodyPr/>
          <a:lstStyle/>
          <a:p>
            <a:r>
              <a:rPr lang="en-US" dirty="0"/>
              <a:t>First we'll access LIRN by clicking the </a:t>
            </a:r>
            <a:r>
              <a:rPr lang="en-US" b="1" dirty="0"/>
              <a:t>LIRN</a:t>
            </a:r>
            <a:r>
              <a:rPr lang="en-US" dirty="0"/>
              <a:t> logo in the Virtual Library.</a:t>
            </a:r>
            <a:br>
              <a:rPr lang="en-US" dirty="0">
                <a:cs typeface="+mn-lt"/>
              </a:rPr>
            </a:br>
            <a:endParaRPr lang="en-US" dirty="0">
              <a:ea typeface="Calibri"/>
              <a:cs typeface="Calibri"/>
            </a:endParaRPr>
          </a:p>
        </p:txBody>
      </p:sp>
      <p:sp>
        <p:nvSpPr>
          <p:cNvPr id="4" name="Slide Number Placeholder 3">
            <a:extLst>
              <a:ext uri="{FF2B5EF4-FFF2-40B4-BE49-F238E27FC236}">
                <a16:creationId xmlns:a16="http://schemas.microsoft.com/office/drawing/2014/main" id="{DE6F31E3-B8AA-6A2D-88F7-3A7DC89E8648}"/>
              </a:ext>
            </a:extLst>
          </p:cNvPr>
          <p:cNvSpPr>
            <a:spLocks noGrp="1"/>
          </p:cNvSpPr>
          <p:nvPr>
            <p:ph type="sldNum" sz="quarter" idx="5"/>
          </p:nvPr>
        </p:nvSpPr>
        <p:spPr/>
        <p:txBody>
          <a:bodyPr/>
          <a:lstStyle/>
          <a:p>
            <a:fld id="{22289C57-55D7-40A4-A101-E74FAC7A092B}" type="slidenum">
              <a:rPr lang="en-US" smtClean="0"/>
              <a:t>7</a:t>
            </a:fld>
            <a:endParaRPr lang="en-US"/>
          </a:p>
        </p:txBody>
      </p:sp>
    </p:spTree>
    <p:extLst>
      <p:ext uri="{BB962C8B-B14F-4D97-AF65-F5344CB8AC3E}">
        <p14:creationId xmlns:p14="http://schemas.microsoft.com/office/powerpoint/2010/main" val="4117486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BBBFA-F277-9B75-6030-DD5267A57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F6A4C-A58E-3DC1-3994-211307DF2F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019C6-FCCD-9D83-1D71-ED2068E2EC5F}"/>
              </a:ext>
            </a:extLst>
          </p:cNvPr>
          <p:cNvSpPr>
            <a:spLocks noGrp="1"/>
          </p:cNvSpPr>
          <p:nvPr>
            <p:ph type="body" idx="1"/>
          </p:nvPr>
        </p:nvSpPr>
        <p:spPr/>
        <p:txBody>
          <a:bodyPr/>
          <a:lstStyle/>
          <a:p>
            <a:r>
              <a:rPr lang="en-US" dirty="0"/>
              <a:t>Opening LIRN from the Virtual Library will bring up this database directory where you can choose specific databases to search in. For example, Here we scrolled down to the Health and Medical directory and will be choosing </a:t>
            </a:r>
            <a:r>
              <a:rPr lang="en-US" dirty="0" err="1"/>
              <a:t>PubMED</a:t>
            </a:r>
            <a:r>
              <a:rPr lang="en-US" dirty="0"/>
              <a:t> as our Database.</a:t>
            </a:r>
          </a:p>
        </p:txBody>
      </p:sp>
      <p:sp>
        <p:nvSpPr>
          <p:cNvPr id="4" name="Slide Number Placeholder 3">
            <a:extLst>
              <a:ext uri="{FF2B5EF4-FFF2-40B4-BE49-F238E27FC236}">
                <a16:creationId xmlns:a16="http://schemas.microsoft.com/office/drawing/2014/main" id="{DF1820BA-DAAE-8EE5-E542-8D86B4C0068B}"/>
              </a:ext>
            </a:extLst>
          </p:cNvPr>
          <p:cNvSpPr>
            <a:spLocks noGrp="1"/>
          </p:cNvSpPr>
          <p:nvPr>
            <p:ph type="sldNum" sz="quarter" idx="5"/>
          </p:nvPr>
        </p:nvSpPr>
        <p:spPr/>
        <p:txBody>
          <a:bodyPr/>
          <a:lstStyle/>
          <a:p>
            <a:fld id="{22289C57-55D7-40A4-A101-E74FAC7A092B}" type="slidenum">
              <a:rPr lang="en-US" smtClean="0"/>
              <a:t>8</a:t>
            </a:fld>
            <a:endParaRPr lang="en-US"/>
          </a:p>
        </p:txBody>
      </p:sp>
    </p:spTree>
    <p:extLst>
      <p:ext uri="{BB962C8B-B14F-4D97-AF65-F5344CB8AC3E}">
        <p14:creationId xmlns:p14="http://schemas.microsoft.com/office/powerpoint/2010/main" val="1519784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7988-C8F4-126B-0C64-164FB68D3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7DA0A-659C-55C6-5485-410A6453D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D4244-99B9-6A20-D800-0319D44BC082}"/>
              </a:ext>
            </a:extLst>
          </p:cNvPr>
          <p:cNvSpPr>
            <a:spLocks noGrp="1"/>
          </p:cNvSpPr>
          <p:nvPr>
            <p:ph type="body" idx="1"/>
          </p:nvPr>
        </p:nvSpPr>
        <p:spPr/>
        <p:txBody>
          <a:bodyPr/>
          <a:lstStyle/>
          <a:p>
            <a:r>
              <a:rPr lang="en-US" dirty="0"/>
              <a:t>Once we click on our database it will pop up ready to search. </a:t>
            </a:r>
          </a:p>
        </p:txBody>
      </p:sp>
      <p:sp>
        <p:nvSpPr>
          <p:cNvPr id="4" name="Slide Number Placeholder 3">
            <a:extLst>
              <a:ext uri="{FF2B5EF4-FFF2-40B4-BE49-F238E27FC236}">
                <a16:creationId xmlns:a16="http://schemas.microsoft.com/office/drawing/2014/main" id="{73DE86E8-AC25-1B1E-383F-9D344C863207}"/>
              </a:ext>
            </a:extLst>
          </p:cNvPr>
          <p:cNvSpPr>
            <a:spLocks noGrp="1"/>
          </p:cNvSpPr>
          <p:nvPr>
            <p:ph type="sldNum" sz="quarter" idx="5"/>
          </p:nvPr>
        </p:nvSpPr>
        <p:spPr/>
        <p:txBody>
          <a:bodyPr/>
          <a:lstStyle/>
          <a:p>
            <a:fld id="{22289C57-55D7-40A4-A101-E74FAC7A092B}" type="slidenum">
              <a:rPr lang="en-US" smtClean="0"/>
              <a:t>9</a:t>
            </a:fld>
            <a:endParaRPr lang="en-US"/>
          </a:p>
        </p:txBody>
      </p:sp>
    </p:spTree>
    <p:extLst>
      <p:ext uri="{BB962C8B-B14F-4D97-AF65-F5344CB8AC3E}">
        <p14:creationId xmlns:p14="http://schemas.microsoft.com/office/powerpoint/2010/main" val="3518730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r>
              <a:rPr lang="en-US"/>
              <a:t>20XX</a:t>
            </a:r>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n-US"/>
              <a:t>Research Made Simple – The Virtual Library &amp; APA</a:t>
            </a:r>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8F63A3B-78C7-47BE-AE5E-E10140E04643}" type="slidenum">
              <a:rPr lang="en-US" smtClean="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Graphic 7">
            <a:extLst>
              <a:ext uri="{FF2B5EF4-FFF2-40B4-BE49-F238E27FC236}">
                <a16:creationId xmlns:a16="http://schemas.microsoft.com/office/drawing/2014/main" id="{31C0E3D2-19CA-64F5-2656-14DAE72E62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3165740317"/>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r>
              <a:rPr lang="en-US"/>
              <a:t>Research Made Simple – The Virtual Library &amp; APA</a:t>
            </a:r>
          </a:p>
        </p:txBody>
      </p:sp>
      <p:sp>
        <p:nvSpPr>
          <p:cNvPr id="6" name="Slide Number Placeholder 5"/>
          <p:cNvSpPr>
            <a:spLocks noGrp="1"/>
          </p:cNvSpPr>
          <p:nvPr>
            <p:ph type="sldNum" sz="quarter" idx="12"/>
          </p:nvPr>
        </p:nvSpPr>
        <p:spPr/>
        <p:txBody>
          <a:bodyPr/>
          <a:lstStyle/>
          <a:p>
            <a:fld id="{A49DFD55-3C28-40EF-9E31-A92D2E4017FF}" type="slidenum">
              <a:rPr lang="en-US" smtClean="0"/>
              <a:t>‹#›</a:t>
            </a:fld>
            <a:endParaRPr lang="en-US"/>
          </a:p>
        </p:txBody>
      </p:sp>
    </p:spTree>
    <p:extLst>
      <p:ext uri="{BB962C8B-B14F-4D97-AF65-F5344CB8AC3E}">
        <p14:creationId xmlns:p14="http://schemas.microsoft.com/office/powerpoint/2010/main" val="343833718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r>
              <a:rPr lang="en-US"/>
              <a:t>Research Made Simple – The Virtual Library &amp; APA</a:t>
            </a:r>
          </a:p>
        </p:txBody>
      </p:sp>
      <p:sp>
        <p:nvSpPr>
          <p:cNvPr id="6" name="Slide Number Placeholder 5"/>
          <p:cNvSpPr>
            <a:spLocks noGrp="1"/>
          </p:cNvSpPr>
          <p:nvPr>
            <p:ph type="sldNum" sz="quarter" idx="12"/>
          </p:nvPr>
        </p:nvSpPr>
        <p:spPr/>
        <p:txBody>
          <a:bodyPr/>
          <a:lstStyle/>
          <a:p>
            <a:fld id="{A49DFD55-3C28-40EF-9E31-A92D2E4017FF}" type="slidenum">
              <a:rPr lang="en-US" smtClean="0"/>
              <a:t>‹#›</a:t>
            </a:fld>
            <a:endParaRPr lang="en-US"/>
          </a:p>
        </p:txBody>
      </p:sp>
    </p:spTree>
    <p:extLst>
      <p:ext uri="{BB962C8B-B14F-4D97-AF65-F5344CB8AC3E}">
        <p14:creationId xmlns:p14="http://schemas.microsoft.com/office/powerpoint/2010/main" val="73337304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endParaRPr lang="en-US"/>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endParaRPr lang="en-US"/>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endParaRPr lang="en-US"/>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endParaRPr lang="en-US"/>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Research Made Simple – The Virtual Library &amp; APA</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6297095"/>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endParaRPr lang="en-US"/>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Research Made Simple – The Virtual Library &amp; APA</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4078957101"/>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Research Made Simple – The Virtual Library &amp; APA</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7111138"/>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a:t>Research Made Simple – The Virtual Library &amp; APA</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42931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endParaRPr lang="en-US"/>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endParaRPr lang="en-US"/>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a:t>Research Made Simple – The Virtual Library &amp; APA</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375008768"/>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Research Made Simple – The Virtual Library &amp; APA</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endParaRPr lang="en-US"/>
          </a:p>
        </p:txBody>
      </p:sp>
    </p:spTree>
    <p:extLst>
      <p:ext uri="{BB962C8B-B14F-4D97-AF65-F5344CB8AC3E}">
        <p14:creationId xmlns:p14="http://schemas.microsoft.com/office/powerpoint/2010/main" val="423075939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endParaRPr lang="en-US"/>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Research Made Simple – The Virtual Library &amp; APA</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a:t>Research Made Simple – The Virtual Library &amp; APA</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r>
              <a:rPr lang="en-US"/>
              <a:t>Research Made Simple – The Virtual Library &amp; APA</a:t>
            </a:r>
          </a:p>
        </p:txBody>
      </p:sp>
      <p:sp>
        <p:nvSpPr>
          <p:cNvPr id="6" name="Slide Number Placeholder 5"/>
          <p:cNvSpPr>
            <a:spLocks noGrp="1"/>
          </p:cNvSpPr>
          <p:nvPr>
            <p:ph type="sldNum" sz="quarter" idx="12"/>
          </p:nvPr>
        </p:nvSpPr>
        <p:spPr/>
        <p:txBody>
          <a:bodyPr/>
          <a:lstStyle/>
          <a:p>
            <a:fld id="{A49DFD55-3C28-40EF-9E31-A92D2E4017FF}" type="slidenum">
              <a:rPr lang="en-US" smtClean="0"/>
              <a:t>‹#›</a:t>
            </a:fld>
            <a:endParaRPr lang="en-US"/>
          </a:p>
        </p:txBody>
      </p:sp>
    </p:spTree>
    <p:extLst>
      <p:ext uri="{BB962C8B-B14F-4D97-AF65-F5344CB8AC3E}">
        <p14:creationId xmlns:p14="http://schemas.microsoft.com/office/powerpoint/2010/main" val="354534444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p>
        </p:txBody>
      </p:sp>
      <p:sp>
        <p:nvSpPr>
          <p:cNvPr id="5" name="Footer Placeholder 4"/>
          <p:cNvSpPr>
            <a:spLocks noGrp="1"/>
          </p:cNvSpPr>
          <p:nvPr>
            <p:ph type="ftr" sz="quarter" idx="11"/>
          </p:nvPr>
        </p:nvSpPr>
        <p:spPr/>
        <p:txBody>
          <a:bodyPr/>
          <a:lstStyle/>
          <a:p>
            <a:r>
              <a:rPr lang="en-US"/>
              <a:t>Research Made Simple – The Virtual Library &amp; APA</a:t>
            </a:r>
          </a:p>
        </p:txBody>
      </p:sp>
      <p:sp>
        <p:nvSpPr>
          <p:cNvPr id="6" name="Slide Number Placeholder 5"/>
          <p:cNvSpPr>
            <a:spLocks noGrp="1"/>
          </p:cNvSpPr>
          <p:nvPr>
            <p:ph type="sldNum" sz="quarter" idx="12"/>
          </p:nvPr>
        </p:nvSpPr>
        <p:spPr/>
        <p:txBody>
          <a:bodyPr/>
          <a:lstStyle/>
          <a:p>
            <a:fld id="{A49DFD55-3C28-40EF-9E31-A92D2E4017FF}"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8857457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r>
              <a:rPr lang="en-US"/>
              <a:t>Research Made Simple – The Virtual Library &amp; APA</a:t>
            </a:r>
          </a:p>
        </p:txBody>
      </p:sp>
      <p:sp>
        <p:nvSpPr>
          <p:cNvPr id="7" name="Slide Number Placeholder 6"/>
          <p:cNvSpPr>
            <a:spLocks noGrp="1"/>
          </p:cNvSpPr>
          <p:nvPr>
            <p:ph type="sldNum" sz="quarter" idx="12"/>
          </p:nvPr>
        </p:nvSpPr>
        <p:spPr/>
        <p:txBody>
          <a:bodyPr/>
          <a:lstStyle/>
          <a:p>
            <a:fld id="{A49DFD55-3C28-40EF-9E31-A92D2E4017FF}" type="slidenum">
              <a:rPr lang="en-US" smtClean="0"/>
              <a:t>‹#›</a:t>
            </a:fld>
            <a:endParaRPr lang="en-US"/>
          </a:p>
        </p:txBody>
      </p:sp>
    </p:spTree>
    <p:extLst>
      <p:ext uri="{BB962C8B-B14F-4D97-AF65-F5344CB8AC3E}">
        <p14:creationId xmlns:p14="http://schemas.microsoft.com/office/powerpoint/2010/main" val="290842796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p>
        </p:txBody>
      </p:sp>
      <p:sp>
        <p:nvSpPr>
          <p:cNvPr id="8" name="Footer Placeholder 7"/>
          <p:cNvSpPr>
            <a:spLocks noGrp="1"/>
          </p:cNvSpPr>
          <p:nvPr>
            <p:ph type="ftr" sz="quarter" idx="11"/>
          </p:nvPr>
        </p:nvSpPr>
        <p:spPr/>
        <p:txBody>
          <a:bodyPr/>
          <a:lstStyle/>
          <a:p>
            <a:r>
              <a:rPr lang="en-US"/>
              <a:t>Research Made Simple – The Virtual Library &amp; APA</a:t>
            </a:r>
          </a:p>
        </p:txBody>
      </p:sp>
      <p:sp>
        <p:nvSpPr>
          <p:cNvPr id="9" name="Slide Number Placeholder 8"/>
          <p:cNvSpPr>
            <a:spLocks noGrp="1"/>
          </p:cNvSpPr>
          <p:nvPr>
            <p:ph type="sldNum" sz="quarter" idx="12"/>
          </p:nvPr>
        </p:nvSpPr>
        <p:spPr/>
        <p:txBody>
          <a:bodyPr/>
          <a:lstStyle/>
          <a:p>
            <a:fld id="{A49DFD55-3C28-40EF-9E31-A92D2E4017FF}" type="slidenum">
              <a:rPr lang="en-US" smtClean="0"/>
              <a:t>‹#›</a:t>
            </a:fld>
            <a:endParaRPr lang="en-US"/>
          </a:p>
        </p:txBody>
      </p:sp>
    </p:spTree>
    <p:extLst>
      <p:ext uri="{BB962C8B-B14F-4D97-AF65-F5344CB8AC3E}">
        <p14:creationId xmlns:p14="http://schemas.microsoft.com/office/powerpoint/2010/main" val="64724250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p>
        </p:txBody>
      </p:sp>
      <p:sp>
        <p:nvSpPr>
          <p:cNvPr id="4" name="Footer Placeholder 3"/>
          <p:cNvSpPr>
            <a:spLocks noGrp="1"/>
          </p:cNvSpPr>
          <p:nvPr>
            <p:ph type="ftr" sz="quarter" idx="11"/>
          </p:nvPr>
        </p:nvSpPr>
        <p:spPr/>
        <p:txBody>
          <a:bodyPr/>
          <a:lstStyle/>
          <a:p>
            <a:r>
              <a:rPr lang="en-US"/>
              <a:t>Research Made Simple – The Virtual Library &amp; APA</a:t>
            </a:r>
          </a:p>
        </p:txBody>
      </p:sp>
      <p:sp>
        <p:nvSpPr>
          <p:cNvPr id="5" name="Slide Number Placeholder 4"/>
          <p:cNvSpPr>
            <a:spLocks noGrp="1"/>
          </p:cNvSpPr>
          <p:nvPr>
            <p:ph type="sldNum" sz="quarter" idx="12"/>
          </p:nvPr>
        </p:nvSpPr>
        <p:spPr/>
        <p:txBody>
          <a:bodyPr/>
          <a:lstStyle/>
          <a:p>
            <a:fld id="{A49DFD55-3C28-40EF-9E31-A92D2E4017FF}" type="slidenum">
              <a:rPr lang="en-US" smtClean="0"/>
              <a:t>‹#›</a:t>
            </a:fld>
            <a:endParaRPr lang="en-US"/>
          </a:p>
        </p:txBody>
      </p:sp>
    </p:spTree>
    <p:extLst>
      <p:ext uri="{BB962C8B-B14F-4D97-AF65-F5344CB8AC3E}">
        <p14:creationId xmlns:p14="http://schemas.microsoft.com/office/powerpoint/2010/main" val="131836568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20XX</a:t>
            </a:r>
            <a:endParaRPr lang="en-US" dirty="0"/>
          </a:p>
        </p:txBody>
      </p:sp>
      <p:sp>
        <p:nvSpPr>
          <p:cNvPr id="3" name="Footer Placeholder 2"/>
          <p:cNvSpPr>
            <a:spLocks noGrp="1"/>
          </p:cNvSpPr>
          <p:nvPr>
            <p:ph type="ftr" sz="quarter" idx="11"/>
          </p:nvPr>
        </p:nvSpPr>
        <p:spPr/>
        <p:txBody>
          <a:bodyPr/>
          <a:lstStyle/>
          <a:p>
            <a:pPr>
              <a:defRPr/>
            </a:pPr>
            <a:r>
              <a:rPr lang="en-US"/>
              <a:t>Research Made Simple – The Virtual Library &amp; APA</a:t>
            </a:r>
            <a:endParaRPr lang="en-US" dirty="0"/>
          </a:p>
        </p:txBody>
      </p:sp>
      <p:sp>
        <p:nvSpPr>
          <p:cNvPr id="4" name="Slide Number Placeholder 3"/>
          <p:cNvSpPr>
            <a:spLocks noGrp="1"/>
          </p:cNvSpPr>
          <p:nvPr>
            <p:ph type="sldNum" sz="quarter" idx="12"/>
          </p:nvPr>
        </p:nvSpPr>
        <p:spPr/>
        <p:txBody>
          <a:bodyPr/>
          <a:lstStyle/>
          <a:p>
            <a:fld id="{45B0DE0D-010F-E243-A41D-6EF3369C391F}" type="slidenum">
              <a:rPr lang="en-US" altLang="en-US" smtClean="0"/>
              <a:pPr/>
              <a:t>‹#›</a:t>
            </a:fld>
            <a:endParaRPr lang="en-US" altLang="en-US" dirty="0"/>
          </a:p>
        </p:txBody>
      </p:sp>
    </p:spTree>
    <p:extLst>
      <p:ext uri="{BB962C8B-B14F-4D97-AF65-F5344CB8AC3E}">
        <p14:creationId xmlns:p14="http://schemas.microsoft.com/office/powerpoint/2010/main" val="371907256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r>
              <a:rPr lang="en-US"/>
              <a:t>Research Made Simple – The Virtual Library &amp; APA</a:t>
            </a:r>
          </a:p>
        </p:txBody>
      </p:sp>
      <p:sp>
        <p:nvSpPr>
          <p:cNvPr id="7" name="Slide Number Placeholder 6"/>
          <p:cNvSpPr>
            <a:spLocks noGrp="1"/>
          </p:cNvSpPr>
          <p:nvPr>
            <p:ph type="sldNum" sz="quarter" idx="12"/>
          </p:nvPr>
        </p:nvSpPr>
        <p:spPr/>
        <p:txBody>
          <a:bodyPr/>
          <a:lstStyle/>
          <a:p>
            <a:fld id="{A49DFD55-3C28-40EF-9E31-A92D2E4017FF}" type="slidenum">
              <a:rPr lang="en-US" smtClean="0"/>
              <a:t>‹#›</a:t>
            </a:fld>
            <a:endParaRPr lang="en-US"/>
          </a:p>
        </p:txBody>
      </p:sp>
    </p:spTree>
    <p:extLst>
      <p:ext uri="{BB962C8B-B14F-4D97-AF65-F5344CB8AC3E}">
        <p14:creationId xmlns:p14="http://schemas.microsoft.com/office/powerpoint/2010/main" val="304547523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p>
        </p:txBody>
      </p:sp>
      <p:sp>
        <p:nvSpPr>
          <p:cNvPr id="6" name="Footer Placeholder 5"/>
          <p:cNvSpPr>
            <a:spLocks noGrp="1"/>
          </p:cNvSpPr>
          <p:nvPr>
            <p:ph type="ftr" sz="quarter" idx="11"/>
          </p:nvPr>
        </p:nvSpPr>
        <p:spPr/>
        <p:txBody>
          <a:bodyPr/>
          <a:lstStyle/>
          <a:p>
            <a:r>
              <a:rPr lang="en-US"/>
              <a:t>Research Made Simple – The Virtual Library &amp; APA</a:t>
            </a:r>
          </a:p>
        </p:txBody>
      </p:sp>
      <p:sp>
        <p:nvSpPr>
          <p:cNvPr id="7" name="Slide Number Placeholder 6"/>
          <p:cNvSpPr>
            <a:spLocks noGrp="1"/>
          </p:cNvSpPr>
          <p:nvPr>
            <p:ph type="sldNum" sz="quarter" idx="12"/>
          </p:nvPr>
        </p:nvSpPr>
        <p:spPr/>
        <p:txBody>
          <a:bodyPr/>
          <a:lstStyle/>
          <a:p>
            <a:fld id="{A49DFD55-3C28-40EF-9E31-A92D2E4017FF}" type="slidenum">
              <a:rPr lang="en-US" smtClean="0"/>
              <a:t>‹#›</a:t>
            </a:fld>
            <a:endParaRPr lang="en-US"/>
          </a:p>
        </p:txBody>
      </p:sp>
    </p:spTree>
    <p:extLst>
      <p:ext uri="{BB962C8B-B14F-4D97-AF65-F5344CB8AC3E}">
        <p14:creationId xmlns:p14="http://schemas.microsoft.com/office/powerpoint/2010/main" val="73600376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r>
              <a:rPr lang="en-US"/>
              <a:t>20XX</a:t>
            </a: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en-US"/>
              <a:t>Research Made Simple – The Virtual Library &amp; APA</a:t>
            </a: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A49DFD55-3C28-40EF-9E31-A92D2E4017FF}" type="slidenum">
              <a:rPr lang="en-US" smtClean="0"/>
              <a:t>‹#›</a:t>
            </a:fld>
            <a:endParaRPr lang="en-US"/>
          </a:p>
        </p:txBody>
      </p:sp>
    </p:spTree>
    <p:extLst>
      <p:ext uri="{BB962C8B-B14F-4D97-AF65-F5344CB8AC3E}">
        <p14:creationId xmlns:p14="http://schemas.microsoft.com/office/powerpoint/2010/main" val="44206632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667" r:id="rId18"/>
    <p:sldLayoutId id="2147483652" r:id="rId19"/>
  </p:sldLayoutIdLst>
  <p:transition spd="slow">
    <p:wipe/>
  </p:transition>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customXml" Target="../ink/ink4.xml"/><Relationship Id="rId12" Type="http://schemas.openxmlformats.org/officeDocument/2006/relationships/image" Target="../media/image3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4.PNG"/><Relationship Id="rId11" Type="http://schemas.openxmlformats.org/officeDocument/2006/relationships/customXml" Target="../ink/ink6.xml"/><Relationship Id="rId5" Type="http://schemas.openxmlformats.org/officeDocument/2006/relationships/image" Target="../media/image33.PNG"/><Relationship Id="rId10" Type="http://schemas.openxmlformats.org/officeDocument/2006/relationships/image" Target="../media/image300.png"/><Relationship Id="rId4" Type="http://schemas.openxmlformats.org/officeDocument/2006/relationships/notesSlide" Target="../notesSlides/notesSlide10.xml"/><Relationship Id="rId9" Type="http://schemas.openxmlformats.org/officeDocument/2006/relationships/customXml" Target="../ink/ink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3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3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4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slideLayout" Target="../slideLayouts/slideLayout2.xml"/><Relationship Id="rId7" Type="http://schemas.openxmlformats.org/officeDocument/2006/relationships/customXml" Target="../ink/ink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4.PNG"/><Relationship Id="rId11" Type="http://schemas.openxmlformats.org/officeDocument/2006/relationships/image" Target="../media/image10.png"/><Relationship Id="rId5" Type="http://schemas.openxmlformats.org/officeDocument/2006/relationships/image" Target="../media/image43.PNG"/><Relationship Id="rId10" Type="http://schemas.openxmlformats.org/officeDocument/2006/relationships/image" Target="../media/image430.PNG"/><Relationship Id="rId4" Type="http://schemas.openxmlformats.org/officeDocument/2006/relationships/notesSlide" Target="../notesSlides/notesSlide18.xml"/><Relationship Id="rId9" Type="http://schemas.openxmlformats.org/officeDocument/2006/relationships/customXml" Target="../ink/ink8.xml"/></Relationships>
</file>

<file path=ppt/slides/_rels/slide19.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slideLayout" Target="../slideLayouts/slideLayout2.xml"/><Relationship Id="rId7" Type="http://schemas.openxmlformats.org/officeDocument/2006/relationships/image" Target="../media/image62.png"/><Relationship Id="rId12"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customXml" Target="../ink/ink9.xml"/><Relationship Id="rId11" Type="http://schemas.openxmlformats.org/officeDocument/2006/relationships/image" Target="../media/image64.png"/><Relationship Id="rId5" Type="http://schemas.openxmlformats.org/officeDocument/2006/relationships/image" Target="../media/image26.PNG"/><Relationship Id="rId10" Type="http://schemas.openxmlformats.org/officeDocument/2006/relationships/customXml" Target="../ink/ink11.xml"/><Relationship Id="rId4" Type="http://schemas.openxmlformats.org/officeDocument/2006/relationships/notesSlide" Target="../notesSlides/notesSlide19.xml"/><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customXml" Target="../ink/ink12.xml"/><Relationship Id="rId5" Type="http://schemas.openxmlformats.org/officeDocument/2006/relationships/image" Target="../media/image26.PNG"/><Relationship Id="rId10" Type="http://schemas.openxmlformats.org/officeDocument/2006/relationships/image" Target="../media/image10.png"/><Relationship Id="rId4" Type="http://schemas.openxmlformats.org/officeDocument/2006/relationships/notesSlide" Target="../notesSlides/notesSlide20.xml"/><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3.xml"/><Relationship Id="rId7" Type="http://schemas.openxmlformats.org/officeDocument/2006/relationships/diagramData" Target="../diagrams/data2.xml"/><Relationship Id="rId12" Type="http://schemas.openxmlformats.org/officeDocument/2006/relationships/image" Target="../media/image10.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6.svg"/><Relationship Id="rId11" Type="http://schemas.microsoft.com/office/2007/relationships/diagramDrawing" Target="../diagrams/drawing2.xml"/><Relationship Id="rId5" Type="http://schemas.openxmlformats.org/officeDocument/2006/relationships/image" Target="../media/image45.png"/><Relationship Id="rId10" Type="http://schemas.openxmlformats.org/officeDocument/2006/relationships/diagramColors" Target="../diagrams/colors2.xml"/><Relationship Id="rId4" Type="http://schemas.openxmlformats.org/officeDocument/2006/relationships/notesSlide" Target="../notesSlides/notesSlide21.xml"/><Relationship Id="rId9"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4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2.xml"/><Relationship Id="rId7" Type="http://schemas.openxmlformats.org/officeDocument/2006/relationships/diagramQuickStyle" Target="../diagrams/quickStyle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0.png"/><Relationship Id="rId4" Type="http://schemas.openxmlformats.org/officeDocument/2006/relationships/notesSlide" Target="../notesSlides/notesSlide23.xml"/><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5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7.png"/><Relationship Id="rId5" Type="http://schemas.openxmlformats.org/officeDocument/2006/relationships/customXml" Target="../ink/ink14.xml"/><Relationship Id="rId4" Type="http://schemas.openxmlformats.org/officeDocument/2006/relationships/notesSlide" Target="../notesSlides/notesSlide25.xml"/><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6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2.xml"/><Relationship Id="rId7" Type="http://schemas.openxmlformats.org/officeDocument/2006/relationships/customXml" Target="../ink/ink15.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1.png"/><Relationship Id="rId11" Type="http://schemas.openxmlformats.org/officeDocument/2006/relationships/image" Target="../media/image10.png"/><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notesSlide" Target="../notesSlides/notesSlide30.xml"/><Relationship Id="rId9" Type="http://schemas.openxmlformats.org/officeDocument/2006/relationships/customXml" Target="../ink/ink1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7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78.svg"/><Relationship Id="rId13" Type="http://schemas.microsoft.com/office/2007/relationships/diagramDrawing" Target="../diagrams/drawing4.xml"/><Relationship Id="rId3" Type="http://schemas.openxmlformats.org/officeDocument/2006/relationships/slideLayout" Target="../slideLayouts/slideLayout13.xml"/><Relationship Id="rId7" Type="http://schemas.openxmlformats.org/officeDocument/2006/relationships/image" Target="../media/image77.png"/><Relationship Id="rId12" Type="http://schemas.openxmlformats.org/officeDocument/2006/relationships/diagramColors" Target="../diagrams/colors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6.svg"/><Relationship Id="rId11" Type="http://schemas.openxmlformats.org/officeDocument/2006/relationships/diagramQuickStyle" Target="../diagrams/quickStyle4.xml"/><Relationship Id="rId5" Type="http://schemas.openxmlformats.org/officeDocument/2006/relationships/image" Target="../media/image75.png"/><Relationship Id="rId10" Type="http://schemas.openxmlformats.org/officeDocument/2006/relationships/diagramLayout" Target="../diagrams/layout4.xml"/><Relationship Id="rId4" Type="http://schemas.openxmlformats.org/officeDocument/2006/relationships/notesSlide" Target="../notesSlides/notesSlide32.xml"/><Relationship Id="rId9" Type="http://schemas.openxmlformats.org/officeDocument/2006/relationships/diagramData" Target="../diagrams/data4.xml"/><Relationship Id="rId1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0.png"/><Relationship Id="rId5" Type="http://schemas.openxmlformats.org/officeDocument/2006/relationships/image" Target="../media/image8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8.xml"/><Relationship Id="rId7" Type="http://schemas.openxmlformats.org/officeDocument/2006/relationships/diagramQuickStyle" Target="../diagrams/quickStyle5.xml"/><Relationship Id="rId12" Type="http://schemas.openxmlformats.org/officeDocument/2006/relationships/image" Target="../media/image10.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Layout" Target="../diagrams/layout5.xml"/><Relationship Id="rId11" Type="http://schemas.openxmlformats.org/officeDocument/2006/relationships/image" Target="../media/image83.svg"/><Relationship Id="rId5" Type="http://schemas.openxmlformats.org/officeDocument/2006/relationships/diagramData" Target="../diagrams/data5.xml"/><Relationship Id="rId10" Type="http://schemas.openxmlformats.org/officeDocument/2006/relationships/image" Target="../media/image82.png"/><Relationship Id="rId4" Type="http://schemas.openxmlformats.org/officeDocument/2006/relationships/notesSlide" Target="../notesSlides/notesSlide35.xml"/><Relationship Id="rId9" Type="http://schemas.microsoft.com/office/2007/relationships/diagramDrawing" Target="../diagrams/drawing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0.png"/><Relationship Id="rId5" Type="http://schemas.openxmlformats.org/officeDocument/2006/relationships/image" Target="../media/image8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7.xml"/><Relationship Id="rId7" Type="http://schemas.openxmlformats.org/officeDocument/2006/relationships/diagramQuickStyle" Target="../diagrams/quickStyle6.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0.png"/><Relationship Id="rId4" Type="http://schemas.openxmlformats.org/officeDocument/2006/relationships/notesSlide" Target="../notesSlides/notesSlide42.xml"/><Relationship Id="rId9" Type="http://schemas.microsoft.com/office/2007/relationships/diagramDrawing" Target="../diagrams/drawing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0.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0.png"/><Relationship Id="rId5" Type="http://schemas.openxmlformats.org/officeDocument/2006/relationships/image" Target="../media/image9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7.xml"/><Relationship Id="rId7" Type="http://schemas.openxmlformats.org/officeDocument/2006/relationships/diagramQuickStyle" Target="../diagrams/quickStyle7.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0.png"/><Relationship Id="rId4" Type="http://schemas.openxmlformats.org/officeDocument/2006/relationships/notesSlide" Target="../notesSlides/notesSlide45.xml"/><Relationship Id="rId9" Type="http://schemas.microsoft.com/office/2007/relationships/diagramDrawing" Target="../diagrams/drawing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hyperlink" Target="https://www.citationmachine.net/apa" TargetMode="External"/><Relationship Id="rId5" Type="http://schemas.openxmlformats.org/officeDocument/2006/relationships/image" Target="../media/image96.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slideLayout" Target="../slideLayouts/slideLayout15.xml"/><Relationship Id="rId7" Type="http://schemas.openxmlformats.org/officeDocument/2006/relationships/diagramData" Target="../diagrams/data8.xml"/><Relationship Id="rId12" Type="http://schemas.openxmlformats.org/officeDocument/2006/relationships/image" Target="../media/image10.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98.svg"/><Relationship Id="rId11" Type="http://schemas.microsoft.com/office/2007/relationships/diagramDrawing" Target="../diagrams/drawing8.xml"/><Relationship Id="rId5" Type="http://schemas.openxmlformats.org/officeDocument/2006/relationships/image" Target="../media/image97.png"/><Relationship Id="rId10" Type="http://schemas.openxmlformats.org/officeDocument/2006/relationships/diagramColors" Target="../diagrams/colors8.xml"/><Relationship Id="rId4" Type="http://schemas.openxmlformats.org/officeDocument/2006/relationships/notesSlide" Target="../notesSlides/notesSlide48.xml"/><Relationship Id="rId9"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slideLayout" Target="../slideLayouts/slideLayout13.xml"/><Relationship Id="rId7" Type="http://schemas.openxmlformats.org/officeDocument/2006/relationships/image" Target="../media/image77.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notesSlide" Target="../notesSlides/notesSlide49.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110.svg"/><Relationship Id="rId18" Type="http://schemas.openxmlformats.org/officeDocument/2006/relationships/image" Target="../media/image115.png"/><Relationship Id="rId3" Type="http://schemas.openxmlformats.org/officeDocument/2006/relationships/slideLayout" Target="../slideLayouts/slideLayout16.xml"/><Relationship Id="rId21" Type="http://schemas.openxmlformats.org/officeDocument/2006/relationships/image" Target="../media/image118.svg"/><Relationship Id="rId7" Type="http://schemas.openxmlformats.org/officeDocument/2006/relationships/diagramQuickStyle" Target="../diagrams/quickStyle9.xml"/><Relationship Id="rId12" Type="http://schemas.openxmlformats.org/officeDocument/2006/relationships/image" Target="../media/image109.png"/><Relationship Id="rId17" Type="http://schemas.openxmlformats.org/officeDocument/2006/relationships/image" Target="../media/image114.svg"/><Relationship Id="rId2" Type="http://schemas.openxmlformats.org/officeDocument/2006/relationships/audio" Target="../media/media50.m4a"/><Relationship Id="rId16" Type="http://schemas.openxmlformats.org/officeDocument/2006/relationships/image" Target="../media/image113.png"/><Relationship Id="rId20" Type="http://schemas.openxmlformats.org/officeDocument/2006/relationships/image" Target="../media/image117.png"/><Relationship Id="rId1" Type="http://schemas.microsoft.com/office/2007/relationships/media" Target="../media/media50.m4a"/><Relationship Id="rId6" Type="http://schemas.openxmlformats.org/officeDocument/2006/relationships/diagramLayout" Target="../diagrams/layout9.xml"/><Relationship Id="rId11" Type="http://schemas.openxmlformats.org/officeDocument/2006/relationships/image" Target="../media/image108.svg"/><Relationship Id="rId5" Type="http://schemas.openxmlformats.org/officeDocument/2006/relationships/diagramData" Target="../diagrams/data9.xml"/><Relationship Id="rId15" Type="http://schemas.openxmlformats.org/officeDocument/2006/relationships/image" Target="../media/image112.svg"/><Relationship Id="rId10" Type="http://schemas.openxmlformats.org/officeDocument/2006/relationships/image" Target="../media/image107.png"/><Relationship Id="rId19" Type="http://schemas.openxmlformats.org/officeDocument/2006/relationships/image" Target="../media/image116.svg"/><Relationship Id="rId4" Type="http://schemas.openxmlformats.org/officeDocument/2006/relationships/notesSlide" Target="../notesSlides/notesSlide50.xml"/><Relationship Id="rId9" Type="http://schemas.microsoft.com/office/2007/relationships/diagramDrawing" Target="../diagrams/drawing9.xml"/><Relationship Id="rId14" Type="http://schemas.openxmlformats.org/officeDocument/2006/relationships/image" Target="../media/image111.png"/><Relationship Id="rId22"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hyperlink" Target="mailto:abacon@mru.edu" TargetMode="External"/><Relationship Id="rId3" Type="http://schemas.openxmlformats.org/officeDocument/2006/relationships/slideLayout" Target="../slideLayouts/slideLayout1.xml"/><Relationship Id="rId7" Type="http://schemas.openxmlformats.org/officeDocument/2006/relationships/hyperlink" Target="mailto:tdiaz@mru.edu" TargetMode="Externa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hyperlink" Target="mailto:&#160;lsoldevilla@mru.edu" TargetMode="External"/><Relationship Id="rId5" Type="http://schemas.openxmlformats.org/officeDocument/2006/relationships/hyperlink" Target="mailto:library@mru.edu" TargetMode="External"/><Relationship Id="rId4" Type="http://schemas.openxmlformats.org/officeDocument/2006/relationships/notesSlide" Target="../notesSlides/notesSlide52.xml"/><Relationship Id="rId9" Type="http://schemas.openxmlformats.org/officeDocument/2006/relationships/image" Target="../media/image1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slideLayout" Target="../slideLayouts/slideLayout2.xml"/><Relationship Id="rId7" Type="http://schemas.openxmlformats.org/officeDocument/2006/relationships/customXml" Target="../ink/ink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6.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ustomXml" Target="../ink/ink2.xml"/><Relationship Id="rId5" Type="http://schemas.openxmlformats.org/officeDocument/2006/relationships/image" Target="../media/image27.png"/><Relationship Id="rId10"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66C88B-B170-4C69-85D3-FD6AD975F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0FE256-DF37-4639-8CB7-2E2F1897A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5522600" y="758952"/>
            <a:ext cx="5764662" cy="4041648"/>
          </a:xfrm>
        </p:spPr>
        <p:txBody>
          <a:bodyPr>
            <a:normAutofit/>
          </a:bodyPr>
          <a:lstStyle/>
          <a:p>
            <a:r>
              <a:rPr lang="en-US" sz="5000" b="1" dirty="0">
                <a:solidFill>
                  <a:srgbClr val="FFFFFF"/>
                </a:solidFill>
              </a:rPr>
              <a:t>Research Made Simple – The Virtual Library &amp; APA</a:t>
            </a:r>
            <a:br>
              <a:rPr lang="en-US" sz="5000" b="1" dirty="0">
                <a:solidFill>
                  <a:srgbClr val="FFFFFF"/>
                </a:solidFill>
              </a:rPr>
            </a:br>
            <a:endParaRPr lang="en-US" sz="5000" b="1" dirty="0">
              <a:solidFill>
                <a:srgbClr val="FFFFFF"/>
              </a:solidFill>
            </a:endParaRP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5522600" y="4800600"/>
            <a:ext cx="5157592" cy="1691640"/>
          </a:xfrm>
        </p:spPr>
        <p:txBody>
          <a:bodyPr vert="horz" lIns="91440" tIns="45720" rIns="91440" bIns="45720" rtlCol="0">
            <a:normAutofit/>
          </a:bodyPr>
          <a:lstStyle/>
          <a:p>
            <a:r>
              <a:rPr lang="en-US">
                <a:solidFill>
                  <a:srgbClr val="D9D9D9"/>
                </a:solidFill>
              </a:rPr>
              <a:t>MRU Library</a:t>
            </a:r>
          </a:p>
        </p:txBody>
      </p:sp>
      <p:sp useBgFill="1">
        <p:nvSpPr>
          <p:cNvPr id="13" name="Rectangle 12">
            <a:extLst>
              <a:ext uri="{FF2B5EF4-FFF2-40B4-BE49-F238E27FC236}">
                <a16:creationId xmlns:a16="http://schemas.microsoft.com/office/drawing/2014/main" id="{FDD1039A-772C-4213-A092-0D8A9EF4A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46199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sign&#10;&#10;Description automatically generated">
            <a:extLst>
              <a:ext uri="{FF2B5EF4-FFF2-40B4-BE49-F238E27FC236}">
                <a16:creationId xmlns:a16="http://schemas.microsoft.com/office/drawing/2014/main" id="{B526C497-DBB5-A1C3-2236-31B3F546FE20}"/>
              </a:ext>
            </a:extLst>
          </p:cNvPr>
          <p:cNvPicPr>
            <a:picLocks noChangeAspect="1"/>
          </p:cNvPicPr>
          <p:nvPr/>
        </p:nvPicPr>
        <p:blipFill>
          <a:blip r:embed="rId5"/>
          <a:stretch>
            <a:fillRect/>
          </a:stretch>
        </p:blipFill>
        <p:spPr>
          <a:xfrm>
            <a:off x="902987" y="2919102"/>
            <a:ext cx="3718563" cy="1013308"/>
          </a:xfrm>
          <a:prstGeom prst="rect">
            <a:avLst/>
          </a:prstGeom>
        </p:spPr>
      </p:pic>
      <p:sp>
        <p:nvSpPr>
          <p:cNvPr id="15" name="Rectangle 14">
            <a:extLst>
              <a:ext uri="{FF2B5EF4-FFF2-40B4-BE49-F238E27FC236}">
                <a16:creationId xmlns:a16="http://schemas.microsoft.com/office/drawing/2014/main" id="{0B39728D-66CA-4175-956D-FE26F3225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ing (3)">
            <a:hlinkClick r:id="" action="ppaction://media"/>
            <a:extLst>
              <a:ext uri="{FF2B5EF4-FFF2-40B4-BE49-F238E27FC236}">
                <a16:creationId xmlns:a16="http://schemas.microsoft.com/office/drawing/2014/main" id="{447A2A80-12CB-9B91-D310-8CCDAE111C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4347" y="5896215"/>
            <a:ext cx="730250" cy="730250"/>
          </a:xfrm>
          <a:prstGeom prst="rect">
            <a:avLst/>
          </a:prstGeom>
        </p:spPr>
      </p:pic>
    </p:spTree>
    <p:extLst>
      <p:ext uri="{BB962C8B-B14F-4D97-AF65-F5344CB8AC3E}">
        <p14:creationId xmlns:p14="http://schemas.microsoft.com/office/powerpoint/2010/main" val="2586058810"/>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D257962F-D9EF-B51E-CDBC-FB9E2F0B5B09}"/>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323D50B8-1D27-420D-BA4A-249914120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2EFBB176-B6C1-4B5A-AADA-F930947E0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20400" cy="4949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1" name="Rectangle 20">
            <a:extLst>
              <a:ext uri="{FF2B5EF4-FFF2-40B4-BE49-F238E27FC236}">
                <a16:creationId xmlns:a16="http://schemas.microsoft.com/office/drawing/2014/main" id="{918CDC34-0F26-409D-B10F-578D4DCC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1E245E0-8580-E41C-D9BA-C694870E4D11}"/>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5000"/>
              <a:t>How to Access the Library Catalog</a:t>
            </a:r>
          </a:p>
        </p:txBody>
      </p:sp>
      <p:pic>
        <p:nvPicPr>
          <p:cNvPr id="7" name="Content Placeholder 6">
            <a:extLst>
              <a:ext uri="{FF2B5EF4-FFF2-40B4-BE49-F238E27FC236}">
                <a16:creationId xmlns:a16="http://schemas.microsoft.com/office/drawing/2014/main" id="{DA9BEFEB-7A7A-9835-3CB6-815955FDC385}"/>
              </a:ext>
            </a:extLst>
          </p:cNvPr>
          <p:cNvPicPr>
            <a:picLocks noGrp="1" noChangeAspect="1"/>
          </p:cNvPicPr>
          <p:nvPr>
            <p:ph idx="1"/>
          </p:nvPr>
        </p:nvPicPr>
        <p:blipFill>
          <a:blip r:embed="rId5"/>
          <a:srcRect l="2913" r="-1" b="-1"/>
          <a:stretch>
            <a:fillRect/>
          </a:stretch>
        </p:blipFill>
        <p:spPr>
          <a:xfrm>
            <a:off x="1097280" y="1185525"/>
            <a:ext cx="4616874" cy="2734351"/>
          </a:xfrm>
          <a:prstGeom prst="rect">
            <a:avLst/>
          </a:prstGeom>
        </p:spPr>
      </p:pic>
      <p:pic>
        <p:nvPicPr>
          <p:cNvPr id="6" name="Picture 5">
            <a:extLst>
              <a:ext uri="{FF2B5EF4-FFF2-40B4-BE49-F238E27FC236}">
                <a16:creationId xmlns:a16="http://schemas.microsoft.com/office/drawing/2014/main" id="{B4444A54-B669-D590-5792-21A6634D3760}"/>
              </a:ext>
            </a:extLst>
          </p:cNvPr>
          <p:cNvPicPr>
            <a:picLocks noChangeAspect="1"/>
          </p:cNvPicPr>
          <p:nvPr/>
        </p:nvPicPr>
        <p:blipFill>
          <a:blip r:embed="rId6"/>
          <a:srcRect t="6614" r="3" b="22550"/>
          <a:stretch>
            <a:fillRect/>
          </a:stretch>
        </p:blipFill>
        <p:spPr>
          <a:xfrm>
            <a:off x="6035886" y="1694193"/>
            <a:ext cx="4616874" cy="1717016"/>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F819AB44-0FA0-BED4-52DA-B4017F08B90F}"/>
                  </a:ext>
                </a:extLst>
              </p14:cNvPr>
              <p14:cNvContentPartPr/>
              <p14:nvPr/>
            </p14:nvContentPartPr>
            <p14:xfrm>
              <a:off x="3438180" y="2323470"/>
              <a:ext cx="629280" cy="33120"/>
            </p14:xfrm>
          </p:contentPart>
        </mc:Choice>
        <mc:Fallback xmlns="">
          <p:pic>
            <p:nvPicPr>
              <p:cNvPr id="3" name="Ink 2">
                <a:extLst>
                  <a:ext uri="{FF2B5EF4-FFF2-40B4-BE49-F238E27FC236}">
                    <a16:creationId xmlns:a16="http://schemas.microsoft.com/office/drawing/2014/main" id="{F819AB44-0FA0-BED4-52DA-B4017F08B90F}"/>
                  </a:ext>
                </a:extLst>
              </p:cNvPr>
              <p:cNvPicPr/>
              <p:nvPr/>
            </p:nvPicPr>
            <p:blipFill>
              <a:blip r:embed="rId8"/>
              <a:stretch>
                <a:fillRect/>
              </a:stretch>
            </p:blipFill>
            <p:spPr>
              <a:xfrm>
                <a:off x="3402540" y="2251470"/>
                <a:ext cx="70092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5739CC8D-FBB3-A7B8-D838-2393D7B35AF1}"/>
                  </a:ext>
                </a:extLst>
              </p14:cNvPr>
              <p14:cNvContentPartPr/>
              <p14:nvPr/>
            </p14:nvContentPartPr>
            <p14:xfrm>
              <a:off x="3400020" y="2437590"/>
              <a:ext cx="528120" cy="38880"/>
            </p14:xfrm>
          </p:contentPart>
        </mc:Choice>
        <mc:Fallback xmlns="">
          <p:pic>
            <p:nvPicPr>
              <p:cNvPr id="9" name="Ink 8">
                <a:extLst>
                  <a:ext uri="{FF2B5EF4-FFF2-40B4-BE49-F238E27FC236}">
                    <a16:creationId xmlns:a16="http://schemas.microsoft.com/office/drawing/2014/main" id="{5739CC8D-FBB3-A7B8-D838-2393D7B35AF1}"/>
                  </a:ext>
                </a:extLst>
              </p:cNvPr>
              <p:cNvPicPr/>
              <p:nvPr/>
            </p:nvPicPr>
            <p:blipFill>
              <a:blip r:embed="rId10"/>
              <a:stretch>
                <a:fillRect/>
              </a:stretch>
            </p:blipFill>
            <p:spPr>
              <a:xfrm>
                <a:off x="3364380" y="2365950"/>
                <a:ext cx="5997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731BF987-4630-E00F-16DD-5B7AD0B1EC1B}"/>
                  </a:ext>
                </a:extLst>
              </p14:cNvPr>
              <p14:cNvContentPartPr/>
              <p14:nvPr/>
            </p14:nvContentPartPr>
            <p14:xfrm>
              <a:off x="7562340" y="2055990"/>
              <a:ext cx="1577880" cy="40320"/>
            </p14:xfrm>
          </p:contentPart>
        </mc:Choice>
        <mc:Fallback xmlns="">
          <p:pic>
            <p:nvPicPr>
              <p:cNvPr id="10" name="Ink 9">
                <a:extLst>
                  <a:ext uri="{FF2B5EF4-FFF2-40B4-BE49-F238E27FC236}">
                    <a16:creationId xmlns:a16="http://schemas.microsoft.com/office/drawing/2014/main" id="{731BF987-4630-E00F-16DD-5B7AD0B1EC1B}"/>
                  </a:ext>
                </a:extLst>
              </p:cNvPr>
              <p:cNvPicPr/>
              <p:nvPr/>
            </p:nvPicPr>
            <p:blipFill>
              <a:blip r:embed="rId12"/>
              <a:stretch>
                <a:fillRect/>
              </a:stretch>
            </p:blipFill>
            <p:spPr>
              <a:xfrm>
                <a:off x="7526700" y="1984350"/>
                <a:ext cx="1649520" cy="183960"/>
              </a:xfrm>
              <a:prstGeom prst="rect">
                <a:avLst/>
              </a:prstGeom>
            </p:spPr>
          </p:pic>
        </mc:Fallback>
      </mc:AlternateContent>
      <p:pic>
        <p:nvPicPr>
          <p:cNvPr id="4" name="Slide 10">
            <a:hlinkClick r:id="" action="ppaction://media"/>
            <a:extLst>
              <a:ext uri="{FF2B5EF4-FFF2-40B4-BE49-F238E27FC236}">
                <a16:creationId xmlns:a16="http://schemas.microsoft.com/office/drawing/2014/main" id="{39621FE2-C082-88D7-F5FD-FCF01247C96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25425" y="5978525"/>
            <a:ext cx="730250" cy="730250"/>
          </a:xfrm>
          <a:prstGeom prst="rect">
            <a:avLst/>
          </a:prstGeom>
        </p:spPr>
      </p:pic>
    </p:spTree>
    <p:extLst>
      <p:ext uri="{BB962C8B-B14F-4D97-AF65-F5344CB8AC3E}">
        <p14:creationId xmlns:p14="http://schemas.microsoft.com/office/powerpoint/2010/main" val="1944353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802956-6BC7-5931-AD35-EB94A4B027F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A092F7-12CA-CD3E-3E09-1ADD4064D4BC}"/>
              </a:ext>
            </a:extLst>
          </p:cNvPr>
          <p:cNvSpPr>
            <a:spLocks noGrp="1"/>
          </p:cNvSpPr>
          <p:nvPr>
            <p:ph type="title"/>
          </p:nvPr>
        </p:nvSpPr>
        <p:spPr>
          <a:xfrm>
            <a:off x="643468" y="4564674"/>
            <a:ext cx="4010820" cy="1615461"/>
          </a:xfrm>
        </p:spPr>
        <p:txBody>
          <a:bodyPr anchor="ctr">
            <a:normAutofit/>
          </a:bodyPr>
          <a:lstStyle/>
          <a:p>
            <a:r>
              <a:rPr lang="en-US" sz="3200"/>
              <a:t>Searching &amp; Accessing Books in The Library Catalog</a:t>
            </a:r>
          </a:p>
        </p:txBody>
      </p:sp>
      <p:pic>
        <p:nvPicPr>
          <p:cNvPr id="7" name="Content Placeholder 6">
            <a:extLst>
              <a:ext uri="{FF2B5EF4-FFF2-40B4-BE49-F238E27FC236}">
                <a16:creationId xmlns:a16="http://schemas.microsoft.com/office/drawing/2014/main" id="{AD677B9C-11CD-FF25-0780-BDD48588CEBF}"/>
              </a:ext>
            </a:extLst>
          </p:cNvPr>
          <p:cNvPicPr>
            <a:picLocks noChangeAspect="1"/>
          </p:cNvPicPr>
          <p:nvPr/>
        </p:nvPicPr>
        <p:blipFill>
          <a:blip r:embed="rId5"/>
          <a:srcRect b="23478"/>
          <a:stretch>
            <a:fillRect/>
          </a:stretch>
        </p:blipFill>
        <p:spPr>
          <a:xfrm>
            <a:off x="20" y="1"/>
            <a:ext cx="11292820" cy="4212708"/>
          </a:xfrm>
          <a:prstGeom prst="rect">
            <a:avLst/>
          </a:prstGeom>
        </p:spPr>
      </p:pic>
      <p:cxnSp>
        <p:nvCxnSpPr>
          <p:cNvPr id="16" name="Straight Connector 15">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6EAD0204-7160-15C5-44A0-A691667DC270}"/>
              </a:ext>
            </a:extLst>
          </p:cNvPr>
          <p:cNvSpPr>
            <a:spLocks noGrp="1"/>
          </p:cNvSpPr>
          <p:nvPr>
            <p:ph idx="1"/>
          </p:nvPr>
        </p:nvSpPr>
        <p:spPr>
          <a:xfrm>
            <a:off x="5288640" y="4564673"/>
            <a:ext cx="5665871" cy="1615463"/>
          </a:xfrm>
        </p:spPr>
        <p:txBody>
          <a:bodyPr anchor="ctr">
            <a:normAutofit/>
          </a:bodyPr>
          <a:lstStyle/>
          <a:p>
            <a:pPr marL="0" indent="0">
              <a:buNone/>
            </a:pPr>
            <a:r>
              <a:rPr lang="en-US" sz="1600" dirty="0"/>
              <a:t>Keywords in the search bar can be further narrowed down by using searchable fields.</a:t>
            </a:r>
          </a:p>
        </p:txBody>
      </p:sp>
      <p:pic>
        <p:nvPicPr>
          <p:cNvPr id="3" name="Slide 11">
            <a:hlinkClick r:id="" action="ppaction://media"/>
            <a:extLst>
              <a:ext uri="{FF2B5EF4-FFF2-40B4-BE49-F238E27FC236}">
                <a16:creationId xmlns:a16="http://schemas.microsoft.com/office/drawing/2014/main" id="{669338DC-5F35-0FB8-AF4B-4951B6B945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700" y="5940425"/>
            <a:ext cx="730250" cy="730250"/>
          </a:xfrm>
          <a:prstGeom prst="rect">
            <a:avLst/>
          </a:prstGeom>
        </p:spPr>
      </p:pic>
    </p:spTree>
    <p:extLst>
      <p:ext uri="{BB962C8B-B14F-4D97-AF65-F5344CB8AC3E}">
        <p14:creationId xmlns:p14="http://schemas.microsoft.com/office/powerpoint/2010/main" val="4021129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B60178-8DC3-16F3-10F4-E19184251C36}"/>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A253E-43C1-2B02-FA54-C538FC55C6E3}"/>
              </a:ext>
            </a:extLst>
          </p:cNvPr>
          <p:cNvSpPr>
            <a:spLocks noGrp="1"/>
          </p:cNvSpPr>
          <p:nvPr>
            <p:ph type="title"/>
          </p:nvPr>
        </p:nvSpPr>
        <p:spPr>
          <a:xfrm>
            <a:off x="643468" y="4564674"/>
            <a:ext cx="4010820" cy="1615461"/>
          </a:xfrm>
        </p:spPr>
        <p:txBody>
          <a:bodyPr anchor="ctr">
            <a:normAutofit/>
          </a:bodyPr>
          <a:lstStyle/>
          <a:p>
            <a:r>
              <a:rPr lang="en-US" sz="3200"/>
              <a:t>Searching &amp; Accessing Books in The Library Catalog</a:t>
            </a:r>
          </a:p>
        </p:txBody>
      </p:sp>
      <p:pic>
        <p:nvPicPr>
          <p:cNvPr id="9" name="Content Placeholder 8">
            <a:extLst>
              <a:ext uri="{FF2B5EF4-FFF2-40B4-BE49-F238E27FC236}">
                <a16:creationId xmlns:a16="http://schemas.microsoft.com/office/drawing/2014/main" id="{D1D0C05E-230A-2C6C-FE68-348B7D2FB55A}"/>
              </a:ext>
            </a:extLst>
          </p:cNvPr>
          <p:cNvPicPr>
            <a:picLocks noChangeAspect="1"/>
          </p:cNvPicPr>
          <p:nvPr/>
        </p:nvPicPr>
        <p:blipFill>
          <a:blip r:embed="rId5"/>
          <a:srcRect b="31236"/>
          <a:stretch>
            <a:fillRect/>
          </a:stretch>
        </p:blipFill>
        <p:spPr>
          <a:xfrm>
            <a:off x="20" y="1"/>
            <a:ext cx="11292820" cy="4212708"/>
          </a:xfrm>
          <a:prstGeom prst="rect">
            <a:avLst/>
          </a:prstGeom>
        </p:spPr>
      </p:pic>
      <p:cxnSp>
        <p:nvCxnSpPr>
          <p:cNvPr id="18" name="Straight Connector 17">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Content Placeholder 12">
            <a:extLst>
              <a:ext uri="{FF2B5EF4-FFF2-40B4-BE49-F238E27FC236}">
                <a16:creationId xmlns:a16="http://schemas.microsoft.com/office/drawing/2014/main" id="{3DF392B1-F698-4973-A2EE-5C05E2305F48}"/>
              </a:ext>
            </a:extLst>
          </p:cNvPr>
          <p:cNvSpPr>
            <a:spLocks noGrp="1"/>
          </p:cNvSpPr>
          <p:nvPr>
            <p:ph idx="1"/>
          </p:nvPr>
        </p:nvSpPr>
        <p:spPr>
          <a:xfrm>
            <a:off x="5288640" y="4564673"/>
            <a:ext cx="5665871" cy="1615463"/>
          </a:xfrm>
        </p:spPr>
        <p:txBody>
          <a:bodyPr anchor="ctr">
            <a:normAutofit/>
          </a:bodyPr>
          <a:lstStyle/>
          <a:p>
            <a:pPr marL="0" indent="0">
              <a:buNone/>
            </a:pPr>
            <a:r>
              <a:rPr lang="en-US" sz="1600" dirty="0"/>
              <a:t>Once your search is complete any books that may be available in the physical library using your search terms will populate.</a:t>
            </a:r>
          </a:p>
        </p:txBody>
      </p:sp>
      <p:pic>
        <p:nvPicPr>
          <p:cNvPr id="3" name="Slide 12">
            <a:hlinkClick r:id="" action="ppaction://media"/>
            <a:extLst>
              <a:ext uri="{FF2B5EF4-FFF2-40B4-BE49-F238E27FC236}">
                <a16:creationId xmlns:a16="http://schemas.microsoft.com/office/drawing/2014/main" id="{46F2A21D-B386-67DD-543D-6578605FE4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0" y="6054725"/>
            <a:ext cx="730250" cy="730250"/>
          </a:xfrm>
          <a:prstGeom prst="rect">
            <a:avLst/>
          </a:prstGeom>
        </p:spPr>
      </p:pic>
    </p:spTree>
    <p:extLst>
      <p:ext uri="{BB962C8B-B14F-4D97-AF65-F5344CB8AC3E}">
        <p14:creationId xmlns:p14="http://schemas.microsoft.com/office/powerpoint/2010/main" val="698838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92B8A0-29C0-BD99-2580-3E91E444B99C}"/>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D6BC3D-2EB4-851B-7ABF-27F5187CFA19}"/>
              </a:ext>
            </a:extLst>
          </p:cNvPr>
          <p:cNvSpPr>
            <a:spLocks noGrp="1"/>
          </p:cNvSpPr>
          <p:nvPr>
            <p:ph type="title"/>
          </p:nvPr>
        </p:nvSpPr>
        <p:spPr>
          <a:xfrm>
            <a:off x="643468" y="4564674"/>
            <a:ext cx="4010820" cy="1615461"/>
          </a:xfrm>
        </p:spPr>
        <p:txBody>
          <a:bodyPr vert="horz" lIns="91440" tIns="45720" rIns="91440" bIns="45720" rtlCol="0" anchor="ctr">
            <a:normAutofit/>
          </a:bodyPr>
          <a:lstStyle/>
          <a:p>
            <a:r>
              <a:rPr lang="en-US" sz="3200" dirty="0"/>
              <a:t>Searching &amp; Accessing Books in The Library Catalog</a:t>
            </a:r>
          </a:p>
        </p:txBody>
      </p:sp>
      <p:pic>
        <p:nvPicPr>
          <p:cNvPr id="9" name="Content Placeholder 8">
            <a:extLst>
              <a:ext uri="{FF2B5EF4-FFF2-40B4-BE49-F238E27FC236}">
                <a16:creationId xmlns:a16="http://schemas.microsoft.com/office/drawing/2014/main" id="{DF81100B-3DFE-2B85-3A0C-329E45049173}"/>
              </a:ext>
            </a:extLst>
          </p:cNvPr>
          <p:cNvPicPr>
            <a:picLocks noGrp="1" noChangeAspect="1"/>
          </p:cNvPicPr>
          <p:nvPr>
            <p:ph idx="1"/>
          </p:nvPr>
        </p:nvPicPr>
        <p:blipFill>
          <a:blip r:embed="rId5"/>
          <a:srcRect t="27722" b="14665"/>
          <a:stretch>
            <a:fillRect/>
          </a:stretch>
        </p:blipFill>
        <p:spPr>
          <a:xfrm>
            <a:off x="20" y="1"/>
            <a:ext cx="11292820" cy="4212708"/>
          </a:xfrm>
          <a:prstGeom prst="rect">
            <a:avLst/>
          </a:prstGeom>
        </p:spPr>
      </p:pic>
      <p:cxnSp>
        <p:nvCxnSpPr>
          <p:cNvPr id="16" name="Straight Connector 15">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886BF98-BC45-1C1C-5F22-07DE707F4DA0}"/>
              </a:ext>
            </a:extLst>
          </p:cNvPr>
          <p:cNvSpPr txBox="1"/>
          <p:nvPr/>
        </p:nvSpPr>
        <p:spPr>
          <a:xfrm>
            <a:off x="5288640" y="4564673"/>
            <a:ext cx="5665871" cy="1615463"/>
          </a:xfrm>
          <a:prstGeom prst="rect">
            <a:avLst/>
          </a:prstGeom>
        </p:spPr>
        <p:txBody>
          <a:bodyPr vert="horz" lIns="91440" tIns="45720" rIns="91440" bIns="45720" rtlCol="0" anchor="ctr">
            <a:normAutofit/>
          </a:bodyPr>
          <a:lstStyle/>
          <a:p>
            <a:pPr marL="285750" indent="-182880" defTabSz="914400">
              <a:spcAft>
                <a:spcPts val="600"/>
              </a:spcAft>
              <a:buClr>
                <a:schemeClr val="accent1"/>
              </a:buClr>
              <a:buFont typeface="Arial" panose="020B0604020202020204" pitchFamily="34" charset="0"/>
              <a:buChar char="•"/>
            </a:pPr>
            <a:r>
              <a:rPr lang="en-US" sz="1600" dirty="0"/>
              <a:t>The Library Catalog has a database of every book we currently have at the physical library.</a:t>
            </a:r>
          </a:p>
          <a:p>
            <a:pPr indent="-182880" defTabSz="914400">
              <a:spcAft>
                <a:spcPts val="600"/>
              </a:spcAft>
              <a:buClr>
                <a:schemeClr val="accent1"/>
              </a:buClr>
            </a:pPr>
            <a:endParaRPr lang="en-US" sz="1600" dirty="0"/>
          </a:p>
          <a:p>
            <a:pPr marL="285750" indent="-182880" defTabSz="914400">
              <a:spcAft>
                <a:spcPts val="600"/>
              </a:spcAft>
              <a:buClr>
                <a:schemeClr val="accent1"/>
              </a:buClr>
              <a:buFont typeface="Arial" panose="020B0604020202020204" pitchFamily="34" charset="0"/>
              <a:buChar char="•"/>
            </a:pPr>
            <a:r>
              <a:rPr lang="en-US" sz="1600" dirty="0"/>
              <a:t>Please call us to put a hold on any books you may want.</a:t>
            </a:r>
          </a:p>
          <a:p>
            <a:pPr marL="285750" indent="-182880" defTabSz="914400">
              <a:spcAft>
                <a:spcPts val="600"/>
              </a:spcAft>
              <a:buClr>
                <a:schemeClr val="accent1"/>
              </a:buClr>
              <a:buFont typeface="Arial" panose="020B0604020202020204" pitchFamily="34" charset="0"/>
              <a:buChar char="•"/>
            </a:pPr>
            <a:endParaRPr lang="en-US" sz="1600" dirty="0"/>
          </a:p>
        </p:txBody>
      </p:sp>
      <p:pic>
        <p:nvPicPr>
          <p:cNvPr id="3" name="Slide 13.">
            <a:hlinkClick r:id="" action="ppaction://media"/>
            <a:extLst>
              <a:ext uri="{FF2B5EF4-FFF2-40B4-BE49-F238E27FC236}">
                <a16:creationId xmlns:a16="http://schemas.microsoft.com/office/drawing/2014/main" id="{7F1425DE-C5F0-2C53-2203-E86D89C772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550" y="6026150"/>
            <a:ext cx="730250" cy="730250"/>
          </a:xfrm>
          <a:prstGeom prst="rect">
            <a:avLst/>
          </a:prstGeom>
        </p:spPr>
      </p:pic>
    </p:spTree>
    <p:extLst>
      <p:ext uri="{BB962C8B-B14F-4D97-AF65-F5344CB8AC3E}">
        <p14:creationId xmlns:p14="http://schemas.microsoft.com/office/powerpoint/2010/main" val="2527069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4F474D-E0BE-77D3-9430-F24F543F871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A4B5D3A-8623-A386-289C-316618C59F9C}"/>
              </a:ext>
            </a:extLst>
          </p:cNvPr>
          <p:cNvSpPr>
            <a:spLocks noGrp="1"/>
          </p:cNvSpPr>
          <p:nvPr>
            <p:ph type="title"/>
          </p:nvPr>
        </p:nvSpPr>
        <p:spPr>
          <a:xfrm>
            <a:off x="8318090" y="758952"/>
            <a:ext cx="2802194" cy="4041648"/>
          </a:xfrm>
        </p:spPr>
        <p:txBody>
          <a:bodyPr vert="horz" lIns="91440" tIns="45720" rIns="91440" bIns="45720" rtlCol="0" anchor="b">
            <a:normAutofit/>
          </a:bodyPr>
          <a:lstStyle/>
          <a:p>
            <a:pPr>
              <a:lnSpc>
                <a:spcPct val="85000"/>
              </a:lnSpc>
            </a:pPr>
            <a:r>
              <a:rPr lang="en-US">
                <a:solidFill>
                  <a:srgbClr val="FFFFFF"/>
                </a:solidFill>
              </a:rPr>
              <a:t>How to Access EBSCO</a:t>
            </a:r>
          </a:p>
        </p:txBody>
      </p:sp>
      <p:sp useBgFill="1">
        <p:nvSpPr>
          <p:cNvPr id="18" name="Rectangle 17">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CB396424-4EA5-233B-7480-AB25B572F55F}"/>
              </a:ext>
            </a:extLst>
          </p:cNvPr>
          <p:cNvPicPr>
            <a:picLocks noGrp="1" noChangeAspect="1"/>
          </p:cNvPicPr>
          <p:nvPr>
            <p:ph idx="1"/>
          </p:nvPr>
        </p:nvPicPr>
        <p:blipFill>
          <a:blip r:embed="rId5"/>
          <a:stretch/>
        </p:blipFill>
        <p:spPr>
          <a:xfrm>
            <a:off x="924375" y="729401"/>
            <a:ext cx="6616823" cy="5392709"/>
          </a:xfrm>
          <a:prstGeom prst="rect">
            <a:avLst/>
          </a:prstGeom>
        </p:spPr>
      </p:pic>
      <p:sp>
        <p:nvSpPr>
          <p:cNvPr id="20" name="Rectangle 19">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ing">
            <a:hlinkClick r:id="" action="ppaction://media"/>
            <a:extLst>
              <a:ext uri="{FF2B5EF4-FFF2-40B4-BE49-F238E27FC236}">
                <a16:creationId xmlns:a16="http://schemas.microsoft.com/office/drawing/2014/main" id="{DC1976E8-0B8D-C737-7A2E-7EC0364EB9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403" y="5752441"/>
            <a:ext cx="730250" cy="730250"/>
          </a:xfrm>
          <a:prstGeom prst="rect">
            <a:avLst/>
          </a:prstGeom>
        </p:spPr>
      </p:pic>
    </p:spTree>
    <p:extLst>
      <p:ext uri="{BB962C8B-B14F-4D97-AF65-F5344CB8AC3E}">
        <p14:creationId xmlns:p14="http://schemas.microsoft.com/office/powerpoint/2010/main" val="1779434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Title 1">
            <a:extLst>
              <a:ext uri="{FF2B5EF4-FFF2-40B4-BE49-F238E27FC236}">
                <a16:creationId xmlns:a16="http://schemas.microsoft.com/office/drawing/2014/main" id="{8AB8E40B-6819-FE87-E22B-6708EC621ADE}"/>
              </a:ext>
            </a:extLst>
          </p:cNvPr>
          <p:cNvSpPr>
            <a:spLocks noGrp="1"/>
          </p:cNvSpPr>
          <p:nvPr>
            <p:ph type="title"/>
          </p:nvPr>
        </p:nvSpPr>
        <p:spPr>
          <a:xfrm>
            <a:off x="8318090" y="758952"/>
            <a:ext cx="2802194" cy="4041648"/>
          </a:xfrm>
        </p:spPr>
        <p:txBody>
          <a:bodyPr vert="horz" lIns="91440" tIns="45720" rIns="91440" bIns="45720" rtlCol="0" anchor="b">
            <a:normAutofit/>
          </a:bodyPr>
          <a:lstStyle/>
          <a:p>
            <a:pPr>
              <a:lnSpc>
                <a:spcPct val="85000"/>
              </a:lnSpc>
            </a:pPr>
            <a:r>
              <a:rPr kumimoji="0" lang="en-US" sz="3400" b="0" i="0" u="none" strike="noStrike" cap="all" normalizeH="0" noProof="0">
                <a:ln>
                  <a:noFill/>
                </a:ln>
                <a:solidFill>
                  <a:srgbClr val="FFFFFF"/>
                </a:solidFill>
                <a:effectLst/>
                <a:uLnTx/>
                <a:uFillTx/>
              </a:rPr>
              <a:t>Accessing EBSCO</a:t>
            </a:r>
            <a:endParaRPr lang="en-US" sz="3400">
              <a:solidFill>
                <a:srgbClr val="FFFFFF"/>
              </a:solidFill>
            </a:endParaRPr>
          </a:p>
        </p:txBody>
      </p:sp>
      <p:sp>
        <p:nvSpPr>
          <p:cNvPr id="8" name="TextBox 7">
            <a:extLst>
              <a:ext uri="{FF2B5EF4-FFF2-40B4-BE49-F238E27FC236}">
                <a16:creationId xmlns:a16="http://schemas.microsoft.com/office/drawing/2014/main" id="{A10F22C3-1782-D5A4-9AFD-3B8B9DCF56B7}"/>
              </a:ext>
            </a:extLst>
          </p:cNvPr>
          <p:cNvSpPr txBox="1"/>
          <p:nvPr/>
        </p:nvSpPr>
        <p:spPr>
          <a:xfrm>
            <a:off x="8318089" y="4800600"/>
            <a:ext cx="2802195" cy="1691640"/>
          </a:xfrm>
          <a:prstGeom prst="rect">
            <a:avLst/>
          </a:prstGeom>
        </p:spPr>
        <p:txBody>
          <a:bodyPr vert="horz" lIns="91440" tIns="45720" rIns="91440" bIns="45720" rtlCol="0">
            <a:normAutofit/>
          </a:bodyPr>
          <a:lstStyle/>
          <a:p>
            <a:pPr defTabSz="914400">
              <a:lnSpc>
                <a:spcPct val="95000"/>
              </a:lnSpc>
              <a:spcBef>
                <a:spcPts val="1400"/>
              </a:spcBef>
              <a:spcAft>
                <a:spcPts val="200"/>
              </a:spcAft>
              <a:buClr>
                <a:schemeClr val="accent1"/>
              </a:buClr>
              <a:buSzPct val="80000"/>
            </a:pPr>
            <a:r>
              <a:rPr lang="en-US" spc="10">
                <a:solidFill>
                  <a:srgbClr val="D9D9D9"/>
                </a:solidFill>
              </a:rPr>
              <a:t>Library.mru.edu</a:t>
            </a:r>
          </a:p>
        </p:txBody>
      </p:sp>
      <p:sp useBgFill="1">
        <p:nvSpPr>
          <p:cNvPr id="33" name="Rectangle 32">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3494A557-1FEC-D90A-67EE-06D27DC01DA2}"/>
              </a:ext>
            </a:extLst>
          </p:cNvPr>
          <p:cNvPicPr>
            <a:picLocks noGrp="1" noChangeAspect="1"/>
          </p:cNvPicPr>
          <p:nvPr>
            <p:ph idx="1"/>
          </p:nvPr>
        </p:nvPicPr>
        <p:blipFill>
          <a:blip r:embed="rId5"/>
          <a:stretch>
            <a:fillRect/>
          </a:stretch>
        </p:blipFill>
        <p:spPr>
          <a:xfrm>
            <a:off x="924375" y="1688840"/>
            <a:ext cx="6616823" cy="3473831"/>
          </a:xfrm>
          <a:prstGeom prst="rect">
            <a:avLst/>
          </a:prstGeom>
        </p:spPr>
      </p:pic>
      <p:sp>
        <p:nvSpPr>
          <p:cNvPr id="35" name="Rectangle 34">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15">
            <a:hlinkClick r:id="" action="ppaction://media"/>
            <a:extLst>
              <a:ext uri="{FF2B5EF4-FFF2-40B4-BE49-F238E27FC236}">
                <a16:creationId xmlns:a16="http://schemas.microsoft.com/office/drawing/2014/main" id="{AC8B3CEA-673B-CD9E-5BC4-61F694E069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403" y="5766818"/>
            <a:ext cx="730250" cy="730250"/>
          </a:xfrm>
          <a:prstGeom prst="rect">
            <a:avLst/>
          </a:prstGeom>
        </p:spPr>
      </p:pic>
    </p:spTree>
    <p:extLst>
      <p:ext uri="{BB962C8B-B14F-4D97-AF65-F5344CB8AC3E}">
        <p14:creationId xmlns:p14="http://schemas.microsoft.com/office/powerpoint/2010/main" val="12049220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2781DDF-FAC9-41BA-A2E2-B4F31ED73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5DEFEF5-C8B4-0472-536E-6325A5AEE843}"/>
              </a:ext>
            </a:extLst>
          </p:cNvPr>
          <p:cNvSpPr>
            <a:spLocks noGrp="1"/>
          </p:cNvSpPr>
          <p:nvPr>
            <p:ph type="title"/>
          </p:nvPr>
        </p:nvSpPr>
        <p:spPr>
          <a:xfrm>
            <a:off x="966683" y="321012"/>
            <a:ext cx="3738617" cy="1522379"/>
          </a:xfrm>
        </p:spPr>
        <p:txBody>
          <a:bodyPr vert="horz" lIns="91440" tIns="45720" rIns="91440" bIns="45720" rtlCol="0" anchor="b">
            <a:normAutofit/>
          </a:bodyPr>
          <a:lstStyle/>
          <a:p>
            <a:pPr>
              <a:lnSpc>
                <a:spcPct val="85000"/>
              </a:lnSpc>
            </a:pPr>
            <a:r>
              <a:rPr lang="en-US" sz="5400" dirty="0"/>
              <a:t>Accessing EBSCO</a:t>
            </a:r>
          </a:p>
        </p:txBody>
      </p:sp>
      <p:sp>
        <p:nvSpPr>
          <p:cNvPr id="25" name="Rectangle 24">
            <a:extLst>
              <a:ext uri="{FF2B5EF4-FFF2-40B4-BE49-F238E27FC236}">
                <a16:creationId xmlns:a16="http://schemas.microsoft.com/office/drawing/2014/main" id="{358F7094-4DEE-4838-9B61-6D64637BF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4783" y="0"/>
            <a:ext cx="608735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4053623-75F2-4357-89C3-01E1F3974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9997" y="160866"/>
            <a:ext cx="1856777" cy="2803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64A281C-386A-4459-A1C6-23A05B5C2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651" y="4093880"/>
            <a:ext cx="1883167" cy="26179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2F9A546-B156-9CB5-712C-F969256FBACB}"/>
              </a:ext>
            </a:extLst>
          </p:cNvPr>
          <p:cNvPicPr>
            <a:picLocks noChangeAspect="1"/>
          </p:cNvPicPr>
          <p:nvPr/>
        </p:nvPicPr>
        <p:blipFill>
          <a:blip r:embed="rId5"/>
          <a:srcRect t="487" r="-4" b="-4"/>
          <a:stretch>
            <a:fillRect/>
          </a:stretch>
        </p:blipFill>
        <p:spPr>
          <a:xfrm>
            <a:off x="7414186" y="3124930"/>
            <a:ext cx="3732588" cy="3733069"/>
          </a:xfrm>
          <a:prstGeom prst="rect">
            <a:avLst/>
          </a:prstGeom>
        </p:spPr>
      </p:pic>
      <p:pic>
        <p:nvPicPr>
          <p:cNvPr id="7" name="Content Placeholder 6">
            <a:extLst>
              <a:ext uri="{FF2B5EF4-FFF2-40B4-BE49-F238E27FC236}">
                <a16:creationId xmlns:a16="http://schemas.microsoft.com/office/drawing/2014/main" id="{814D39D0-7673-AEC9-883D-40DFC16FE1F7}"/>
              </a:ext>
            </a:extLst>
          </p:cNvPr>
          <p:cNvPicPr>
            <a:picLocks noGrp="1" noChangeAspect="1"/>
          </p:cNvPicPr>
          <p:nvPr>
            <p:ph idx="1"/>
          </p:nvPr>
        </p:nvPicPr>
        <p:blipFill>
          <a:blip r:embed="rId6"/>
          <a:srcRect r="39737" b="-1"/>
          <a:stretch>
            <a:fillRect/>
          </a:stretch>
        </p:blipFill>
        <p:spPr>
          <a:xfrm>
            <a:off x="5366758" y="1"/>
            <a:ext cx="3762123" cy="3933013"/>
          </a:xfrm>
          <a:custGeom>
            <a:avLst/>
            <a:gdLst/>
            <a:ahLst/>
            <a:cxnLst/>
            <a:rect l="l" t="t" r="r" b="b"/>
            <a:pathLst>
              <a:path w="3762123" h="3933013">
                <a:moveTo>
                  <a:pt x="1969" y="0"/>
                </a:moveTo>
                <a:lnTo>
                  <a:pt x="3760153" y="0"/>
                </a:lnTo>
                <a:lnTo>
                  <a:pt x="3760153" y="160866"/>
                </a:lnTo>
                <a:lnTo>
                  <a:pt x="3762123" y="160866"/>
                </a:lnTo>
                <a:lnTo>
                  <a:pt x="3762123" y="2964064"/>
                </a:lnTo>
                <a:lnTo>
                  <a:pt x="1898122" y="2964064"/>
                </a:lnTo>
                <a:lnTo>
                  <a:pt x="1898122" y="3933013"/>
                </a:lnTo>
                <a:lnTo>
                  <a:pt x="0" y="3933013"/>
                </a:lnTo>
                <a:lnTo>
                  <a:pt x="0" y="160866"/>
                </a:lnTo>
                <a:lnTo>
                  <a:pt x="1969" y="160866"/>
                </a:lnTo>
                <a:close/>
              </a:path>
            </a:pathLst>
          </a:custGeom>
        </p:spPr>
      </p:pic>
      <p:sp>
        <p:nvSpPr>
          <p:cNvPr id="3" name="TextBox 2">
            <a:extLst>
              <a:ext uri="{FF2B5EF4-FFF2-40B4-BE49-F238E27FC236}">
                <a16:creationId xmlns:a16="http://schemas.microsoft.com/office/drawing/2014/main" id="{F0AC124C-40CA-25EB-5244-39BD1EEF0CAB}"/>
              </a:ext>
            </a:extLst>
          </p:cNvPr>
          <p:cNvSpPr txBox="1"/>
          <p:nvPr/>
        </p:nvSpPr>
        <p:spPr>
          <a:xfrm>
            <a:off x="1017632" y="2917351"/>
            <a:ext cx="3531235" cy="2585323"/>
          </a:xfrm>
          <a:prstGeom prst="rect">
            <a:avLst/>
          </a:prstGeom>
          <a:noFill/>
        </p:spPr>
        <p:txBody>
          <a:bodyPr wrap="square" lIns="91440" tIns="45720" rIns="91440" bIns="45720" rtlCol="0" anchor="t">
            <a:spAutoFit/>
          </a:bodyPr>
          <a:lstStyle/>
          <a:p>
            <a:r>
              <a:rPr lang="en-US" dirty="0"/>
              <a:t>If you have an account: </a:t>
            </a:r>
          </a:p>
          <a:p>
            <a:r>
              <a:rPr lang="en-US" dirty="0"/>
              <a:t>Click Log in on the top right to log in.</a:t>
            </a:r>
          </a:p>
          <a:p>
            <a:endParaRPr lang="en-US" dirty="0"/>
          </a:p>
          <a:p>
            <a:r>
              <a:rPr lang="en-US" dirty="0"/>
              <a:t>If you do not have an account: Click Log in on the top right and then click Sign up. Make sure to use your MRU email.</a:t>
            </a:r>
          </a:p>
          <a:p>
            <a:endParaRPr lang="en-US" dirty="0"/>
          </a:p>
        </p:txBody>
      </p:sp>
      <p:pic>
        <p:nvPicPr>
          <p:cNvPr id="4" name="SLIDE 16">
            <a:hlinkClick r:id="" action="ppaction://media"/>
            <a:extLst>
              <a:ext uri="{FF2B5EF4-FFF2-40B4-BE49-F238E27FC236}">
                <a16:creationId xmlns:a16="http://schemas.microsoft.com/office/drawing/2014/main" id="{A08DEA67-4E2B-3134-5304-8D62B8BF09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4050" y="5988050"/>
            <a:ext cx="730250" cy="730250"/>
          </a:xfrm>
          <a:prstGeom prst="rect">
            <a:avLst/>
          </a:prstGeom>
        </p:spPr>
      </p:pic>
    </p:spTree>
    <p:extLst>
      <p:ext uri="{BB962C8B-B14F-4D97-AF65-F5344CB8AC3E}">
        <p14:creationId xmlns:p14="http://schemas.microsoft.com/office/powerpoint/2010/main" val="11609133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77920-C111-7D21-B97E-F7A7C2E3FFAF}"/>
              </a:ext>
            </a:extLst>
          </p:cNvPr>
          <p:cNvSpPr>
            <a:spLocks noGrp="1"/>
          </p:cNvSpPr>
          <p:nvPr>
            <p:ph type="title"/>
          </p:nvPr>
        </p:nvSpPr>
        <p:spPr>
          <a:xfrm>
            <a:off x="7878675" y="640080"/>
            <a:ext cx="3075836" cy="1325562"/>
          </a:xfrm>
        </p:spPr>
        <p:txBody>
          <a:bodyPr>
            <a:normAutofit/>
          </a:bodyPr>
          <a:lstStyle/>
          <a:p>
            <a:r>
              <a:rPr lang="en-US" sz="3200" dirty="0"/>
              <a:t>Ready to Search</a:t>
            </a:r>
          </a:p>
        </p:txBody>
      </p:sp>
      <p:pic>
        <p:nvPicPr>
          <p:cNvPr id="7" name="Content Placeholder 6">
            <a:extLst>
              <a:ext uri="{FF2B5EF4-FFF2-40B4-BE49-F238E27FC236}">
                <a16:creationId xmlns:a16="http://schemas.microsoft.com/office/drawing/2014/main" id="{5F5A42A6-01A8-30EC-FA4A-5A55B16CB9C6}"/>
              </a:ext>
            </a:extLst>
          </p:cNvPr>
          <p:cNvPicPr>
            <a:picLocks noChangeAspect="1"/>
          </p:cNvPicPr>
          <p:nvPr/>
        </p:nvPicPr>
        <p:blipFill>
          <a:blip r:embed="rId5"/>
          <a:srcRect r="30273"/>
          <a:stretch>
            <a:fillRect/>
          </a:stretch>
        </p:blipFill>
        <p:spPr>
          <a:xfrm>
            <a:off x="633998" y="640080"/>
            <a:ext cx="6927007" cy="5588101"/>
          </a:xfrm>
          <a:prstGeom prst="rect">
            <a:avLst/>
          </a:prstGeom>
        </p:spPr>
      </p:pic>
      <p:sp>
        <p:nvSpPr>
          <p:cNvPr id="11" name="Content Placeholder 10">
            <a:extLst>
              <a:ext uri="{FF2B5EF4-FFF2-40B4-BE49-F238E27FC236}">
                <a16:creationId xmlns:a16="http://schemas.microsoft.com/office/drawing/2014/main" id="{7CE62CEC-CBC2-D89C-9A86-9E0C61337CC8}"/>
              </a:ext>
            </a:extLst>
          </p:cNvPr>
          <p:cNvSpPr>
            <a:spLocks noGrp="1"/>
          </p:cNvSpPr>
          <p:nvPr>
            <p:ph idx="1"/>
          </p:nvPr>
        </p:nvSpPr>
        <p:spPr>
          <a:xfrm>
            <a:off x="7878675" y="2287375"/>
            <a:ext cx="3075836" cy="3892762"/>
          </a:xfrm>
        </p:spPr>
        <p:txBody>
          <a:bodyPr>
            <a:normAutofit/>
          </a:bodyPr>
          <a:lstStyle/>
          <a:p>
            <a:r>
              <a:rPr lang="en-US" sz="1600" dirty="0"/>
              <a:t>Now we are ready to search EBSCO!</a:t>
            </a:r>
          </a:p>
        </p:txBody>
      </p:sp>
      <p:pic>
        <p:nvPicPr>
          <p:cNvPr id="3" name="slide 17">
            <a:hlinkClick r:id="" action="ppaction://media"/>
            <a:extLst>
              <a:ext uri="{FF2B5EF4-FFF2-40B4-BE49-F238E27FC236}">
                <a16:creationId xmlns:a16="http://schemas.microsoft.com/office/drawing/2014/main" id="{C07D3C27-0DE9-67EC-55AC-565DF0B90D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9225" y="6054725"/>
            <a:ext cx="730250" cy="730250"/>
          </a:xfrm>
          <a:prstGeom prst="rect">
            <a:avLst/>
          </a:prstGeom>
        </p:spPr>
      </p:pic>
    </p:spTree>
    <p:extLst>
      <p:ext uri="{BB962C8B-B14F-4D97-AF65-F5344CB8AC3E}">
        <p14:creationId xmlns:p14="http://schemas.microsoft.com/office/powerpoint/2010/main" val="2102145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74A1DCF-740F-4384-92F5-E6577CD7D3F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23D50B8-1D27-420D-BA4A-249914120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2EFBB176-B6C1-4B5A-AADA-F930947E0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20400" cy="4949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918CDC34-0F26-409D-B10F-578D4DCC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F3107C7-06B4-E04A-7B35-1E1E12197A4E}"/>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3800"/>
              <a:t>How to Access the Library ERIC Database</a:t>
            </a:r>
          </a:p>
        </p:txBody>
      </p:sp>
      <p:pic>
        <p:nvPicPr>
          <p:cNvPr id="7" name="Content Placeholder 6">
            <a:extLst>
              <a:ext uri="{FF2B5EF4-FFF2-40B4-BE49-F238E27FC236}">
                <a16:creationId xmlns:a16="http://schemas.microsoft.com/office/drawing/2014/main" id="{F45D13A9-92AC-2232-6A5F-F3B77A7DDCA2}"/>
              </a:ext>
            </a:extLst>
          </p:cNvPr>
          <p:cNvPicPr>
            <a:picLocks noGrp="1" noChangeAspect="1"/>
          </p:cNvPicPr>
          <p:nvPr>
            <p:ph idx="1"/>
          </p:nvPr>
        </p:nvPicPr>
        <p:blipFill>
          <a:blip r:embed="rId5"/>
          <a:stretch/>
        </p:blipFill>
        <p:spPr>
          <a:xfrm>
            <a:off x="1101355" y="640081"/>
            <a:ext cx="4608723" cy="3825240"/>
          </a:xfrm>
          <a:prstGeom prst="rect">
            <a:avLst/>
          </a:prstGeom>
        </p:spPr>
      </p:pic>
      <p:pic>
        <p:nvPicPr>
          <p:cNvPr id="6" name="Picture 5">
            <a:extLst>
              <a:ext uri="{FF2B5EF4-FFF2-40B4-BE49-F238E27FC236}">
                <a16:creationId xmlns:a16="http://schemas.microsoft.com/office/drawing/2014/main" id="{C0B817EC-47D1-DBA0-230B-64367C0CE51E}"/>
              </a:ext>
            </a:extLst>
          </p:cNvPr>
          <p:cNvPicPr>
            <a:picLocks noChangeAspect="1"/>
          </p:cNvPicPr>
          <p:nvPr/>
        </p:nvPicPr>
        <p:blipFill>
          <a:blip r:embed="rId6"/>
          <a:stretch/>
        </p:blipFill>
        <p:spPr>
          <a:xfrm>
            <a:off x="6035886" y="1329229"/>
            <a:ext cx="4616874" cy="2446943"/>
          </a:xfrm>
          <a:prstGeom prst="rect">
            <a:avLst/>
          </a:prstGeom>
        </p:spPr>
      </p:pic>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6CFEA7B-4EF8-1FEA-2932-096C3059EE3F}"/>
                  </a:ext>
                </a:extLst>
              </p14:cNvPr>
              <p14:cNvContentPartPr/>
              <p14:nvPr/>
            </p14:nvContentPartPr>
            <p14:xfrm>
              <a:off x="8326601" y="2558068"/>
              <a:ext cx="652320" cy="10080"/>
            </p14:xfrm>
          </p:contentPart>
        </mc:Choice>
        <mc:Fallback xmlns="">
          <p:pic>
            <p:nvPicPr>
              <p:cNvPr id="8" name="Ink 7">
                <a:extLst>
                  <a:ext uri="{FF2B5EF4-FFF2-40B4-BE49-F238E27FC236}">
                    <a16:creationId xmlns:a16="http://schemas.microsoft.com/office/drawing/2014/main" id="{D6CFEA7B-4EF8-1FEA-2932-096C3059EE3F}"/>
                  </a:ext>
                </a:extLst>
              </p:cNvPr>
              <p:cNvPicPr/>
              <p:nvPr/>
            </p:nvPicPr>
            <p:blipFill>
              <a:blip r:embed="rId8"/>
              <a:stretch>
                <a:fillRect/>
              </a:stretch>
            </p:blipFill>
            <p:spPr>
              <a:xfrm>
                <a:off x="8290601" y="2486068"/>
                <a:ext cx="72396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6177D9D1-2979-011C-1518-E92750EDB5DE}"/>
                  </a:ext>
                </a:extLst>
              </p14:cNvPr>
              <p14:cNvContentPartPr/>
              <p14:nvPr/>
            </p14:nvContentPartPr>
            <p14:xfrm>
              <a:off x="7353240" y="2380860"/>
              <a:ext cx="1771920" cy="19440"/>
            </p14:xfrm>
          </p:contentPart>
        </mc:Choice>
        <mc:Fallback xmlns="">
          <p:pic>
            <p:nvPicPr>
              <p:cNvPr id="13" name="Ink 12">
                <a:extLst>
                  <a:ext uri="{FF2B5EF4-FFF2-40B4-BE49-F238E27FC236}">
                    <a16:creationId xmlns:a16="http://schemas.microsoft.com/office/drawing/2014/main" id="{6177D9D1-2979-011C-1518-E92750EDB5DE}"/>
                  </a:ext>
                </a:extLst>
              </p:cNvPr>
              <p:cNvPicPr/>
              <p:nvPr/>
            </p:nvPicPr>
            <p:blipFill>
              <a:blip r:embed="rId10"/>
              <a:stretch>
                <a:fillRect/>
              </a:stretch>
            </p:blipFill>
            <p:spPr>
              <a:xfrm>
                <a:off x="7317240" y="2308860"/>
                <a:ext cx="1843560" cy="163080"/>
              </a:xfrm>
              <a:prstGeom prst="rect">
                <a:avLst/>
              </a:prstGeom>
            </p:spPr>
          </p:pic>
        </mc:Fallback>
      </mc:AlternateContent>
      <p:pic>
        <p:nvPicPr>
          <p:cNvPr id="3" name="slide 18">
            <a:hlinkClick r:id="" action="ppaction://media"/>
            <a:extLst>
              <a:ext uri="{FF2B5EF4-FFF2-40B4-BE49-F238E27FC236}">
                <a16:creationId xmlns:a16="http://schemas.microsoft.com/office/drawing/2014/main" id="{ADD04838-2F30-67DA-3F6D-7AE986CD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15900" y="6045200"/>
            <a:ext cx="730250" cy="730250"/>
          </a:xfrm>
          <a:prstGeom prst="rect">
            <a:avLst/>
          </a:prstGeom>
        </p:spPr>
      </p:pic>
    </p:spTree>
    <p:extLst>
      <p:ext uri="{BB962C8B-B14F-4D97-AF65-F5344CB8AC3E}">
        <p14:creationId xmlns:p14="http://schemas.microsoft.com/office/powerpoint/2010/main" val="1825194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A5FB1E-EEB7-BAD6-A531-686A8D1BB04B}"/>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E2C05438-8975-4783-BCC7-9A4F0BD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F0ACCC9-A5C0-44FC-9472-E3E4BF4B4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9F2EA30-74CD-D6BB-279E-7E6B717DB5B7}"/>
              </a:ext>
            </a:extLst>
          </p:cNvPr>
          <p:cNvSpPr>
            <a:spLocks noGrp="1"/>
          </p:cNvSpPr>
          <p:nvPr>
            <p:ph type="title"/>
          </p:nvPr>
        </p:nvSpPr>
        <p:spPr>
          <a:xfrm>
            <a:off x="6941573" y="758952"/>
            <a:ext cx="3907625" cy="4041648"/>
          </a:xfrm>
        </p:spPr>
        <p:txBody>
          <a:bodyPr vert="horz" lIns="91440" tIns="45720" rIns="91440" bIns="45720" rtlCol="0" anchor="b">
            <a:normAutofit/>
          </a:bodyPr>
          <a:lstStyle/>
          <a:p>
            <a:pPr>
              <a:lnSpc>
                <a:spcPct val="85000"/>
              </a:lnSpc>
            </a:pPr>
            <a:r>
              <a:rPr lang="en-US" sz="6100">
                <a:solidFill>
                  <a:srgbClr val="FFFFFF"/>
                </a:solidFill>
              </a:rPr>
              <a:t>Accessing Pre-Licensure bookshelf</a:t>
            </a:r>
          </a:p>
        </p:txBody>
      </p:sp>
      <p:sp>
        <p:nvSpPr>
          <p:cNvPr id="6" name="TextBox 5">
            <a:extLst>
              <a:ext uri="{FF2B5EF4-FFF2-40B4-BE49-F238E27FC236}">
                <a16:creationId xmlns:a16="http://schemas.microsoft.com/office/drawing/2014/main" id="{42445E38-D9A9-2F04-B3A0-7193E4DF5B5A}"/>
              </a:ext>
            </a:extLst>
          </p:cNvPr>
          <p:cNvSpPr txBox="1"/>
          <p:nvPr/>
        </p:nvSpPr>
        <p:spPr>
          <a:xfrm>
            <a:off x="6927094" y="4800600"/>
            <a:ext cx="3922103" cy="1691640"/>
          </a:xfrm>
          <a:prstGeom prst="rect">
            <a:avLst/>
          </a:prstGeom>
        </p:spPr>
        <p:txBody>
          <a:bodyPr vert="horz" lIns="91440" tIns="45720" rIns="91440" bIns="45720" rtlCol="0">
            <a:normAutofit/>
          </a:bodyPr>
          <a:lstStyle/>
          <a:p>
            <a:pPr defTabSz="914400">
              <a:lnSpc>
                <a:spcPct val="95000"/>
              </a:lnSpc>
              <a:spcBef>
                <a:spcPts val="1400"/>
              </a:spcBef>
              <a:spcAft>
                <a:spcPts val="200"/>
              </a:spcAft>
              <a:buClr>
                <a:schemeClr val="accent1"/>
              </a:buClr>
              <a:buSzPct val="80000"/>
            </a:pPr>
            <a:r>
              <a:rPr lang="en-US" sz="2000" spc="10">
                <a:solidFill>
                  <a:srgbClr val="D9D9D9"/>
                </a:solidFill>
              </a:rPr>
              <a:t>Your Professor will supply you with a special code to access this database.</a:t>
            </a:r>
          </a:p>
        </p:txBody>
      </p:sp>
      <p:sp useBgFill="1">
        <p:nvSpPr>
          <p:cNvPr id="27" name="Rectangle 26">
            <a:extLst>
              <a:ext uri="{FF2B5EF4-FFF2-40B4-BE49-F238E27FC236}">
                <a16:creationId xmlns:a16="http://schemas.microsoft.com/office/drawing/2014/main" id="{E8B8E8AE-1882-46F3-94E7-A2A391494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60873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3AF22F8A-FF6C-C45D-E496-B0F888440A57}"/>
              </a:ext>
            </a:extLst>
          </p:cNvPr>
          <p:cNvPicPr>
            <a:picLocks noGrp="1" noChangeAspect="1"/>
          </p:cNvPicPr>
          <p:nvPr>
            <p:ph idx="1"/>
          </p:nvPr>
        </p:nvPicPr>
        <p:blipFill>
          <a:blip r:embed="rId5"/>
          <a:stretch/>
        </p:blipFill>
        <p:spPr>
          <a:xfrm>
            <a:off x="944183" y="1355394"/>
            <a:ext cx="5151817" cy="4147212"/>
          </a:xfrm>
          <a:prstGeom prst="rect">
            <a:avLst/>
          </a:prstGeom>
        </p:spPr>
      </p:pic>
      <p:sp>
        <p:nvSpPr>
          <p:cNvPr id="28" name="Rectangle 27">
            <a:extLst>
              <a:ext uri="{FF2B5EF4-FFF2-40B4-BE49-F238E27FC236}">
                <a16:creationId xmlns:a16="http://schemas.microsoft.com/office/drawing/2014/main" id="{F5AE0C4B-4D5E-48B0-929B-038F7E948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272A29D-7573-A82B-222B-2E7F03202668}"/>
                  </a:ext>
                </a:extLst>
              </p14:cNvPr>
              <p14:cNvContentPartPr/>
              <p14:nvPr/>
            </p14:nvContentPartPr>
            <p14:xfrm>
              <a:off x="1546361" y="4571548"/>
              <a:ext cx="934200" cy="39600"/>
            </p14:xfrm>
          </p:contentPart>
        </mc:Choice>
        <mc:Fallback xmlns="">
          <p:pic>
            <p:nvPicPr>
              <p:cNvPr id="8" name="Ink 7">
                <a:extLst>
                  <a:ext uri="{FF2B5EF4-FFF2-40B4-BE49-F238E27FC236}">
                    <a16:creationId xmlns:a16="http://schemas.microsoft.com/office/drawing/2014/main" id="{C272A29D-7573-A82B-222B-2E7F03202668}"/>
                  </a:ext>
                </a:extLst>
              </p:cNvPr>
              <p:cNvPicPr/>
              <p:nvPr/>
            </p:nvPicPr>
            <p:blipFill>
              <a:blip r:embed="rId7"/>
              <a:stretch>
                <a:fillRect/>
              </a:stretch>
            </p:blipFill>
            <p:spPr>
              <a:xfrm>
                <a:off x="1456326" y="4393170"/>
                <a:ext cx="1113909"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896FCB5E-413B-5A67-E9F8-29A8D60D9D02}"/>
                  </a:ext>
                </a:extLst>
              </p14:cNvPr>
              <p14:cNvContentPartPr/>
              <p14:nvPr/>
            </p14:nvContentPartPr>
            <p14:xfrm>
              <a:off x="1542840" y="4876380"/>
              <a:ext cx="952920" cy="19440"/>
            </p14:xfrm>
          </p:contentPart>
        </mc:Choice>
        <mc:Fallback xmlns="">
          <p:pic>
            <p:nvPicPr>
              <p:cNvPr id="11" name="Ink 10">
                <a:extLst>
                  <a:ext uri="{FF2B5EF4-FFF2-40B4-BE49-F238E27FC236}">
                    <a16:creationId xmlns:a16="http://schemas.microsoft.com/office/drawing/2014/main" id="{896FCB5E-413B-5A67-E9F8-29A8D60D9D02}"/>
                  </a:ext>
                </a:extLst>
              </p:cNvPr>
              <p:cNvPicPr/>
              <p:nvPr/>
            </p:nvPicPr>
            <p:blipFill>
              <a:blip r:embed="rId9"/>
              <a:stretch>
                <a:fillRect/>
              </a:stretch>
            </p:blipFill>
            <p:spPr>
              <a:xfrm>
                <a:off x="1452840" y="4696380"/>
                <a:ext cx="1132560" cy="379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698B7374-43F9-6973-3342-723DBE2C6464}"/>
                  </a:ext>
                </a:extLst>
              </p14:cNvPr>
              <p14:cNvContentPartPr/>
              <p14:nvPr/>
            </p14:nvContentPartPr>
            <p14:xfrm>
              <a:off x="1533480" y="5104980"/>
              <a:ext cx="1013040" cy="70920"/>
            </p14:xfrm>
          </p:contentPart>
        </mc:Choice>
        <mc:Fallback xmlns="">
          <p:pic>
            <p:nvPicPr>
              <p:cNvPr id="12" name="Ink 11">
                <a:extLst>
                  <a:ext uri="{FF2B5EF4-FFF2-40B4-BE49-F238E27FC236}">
                    <a16:creationId xmlns:a16="http://schemas.microsoft.com/office/drawing/2014/main" id="{698B7374-43F9-6973-3342-723DBE2C6464}"/>
                  </a:ext>
                </a:extLst>
              </p:cNvPr>
              <p:cNvPicPr/>
              <p:nvPr/>
            </p:nvPicPr>
            <p:blipFill>
              <a:blip r:embed="rId11"/>
              <a:stretch>
                <a:fillRect/>
              </a:stretch>
            </p:blipFill>
            <p:spPr>
              <a:xfrm>
                <a:off x="1443480" y="4924980"/>
                <a:ext cx="1192680" cy="430560"/>
              </a:xfrm>
              <a:prstGeom prst="rect">
                <a:avLst/>
              </a:prstGeom>
            </p:spPr>
          </p:pic>
        </mc:Fallback>
      </mc:AlternateContent>
      <p:pic>
        <p:nvPicPr>
          <p:cNvPr id="3" name="Slide 19">
            <a:hlinkClick r:id="" action="ppaction://media"/>
            <a:extLst>
              <a:ext uri="{FF2B5EF4-FFF2-40B4-BE49-F238E27FC236}">
                <a16:creationId xmlns:a16="http://schemas.microsoft.com/office/drawing/2014/main" id="{6B7B6A88-1C06-574A-EE84-1F90E5FAE29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7850" y="6016625"/>
            <a:ext cx="730250" cy="730250"/>
          </a:xfrm>
          <a:prstGeom prst="rect">
            <a:avLst/>
          </a:prstGeom>
        </p:spPr>
      </p:pic>
    </p:spTree>
    <p:extLst>
      <p:ext uri="{BB962C8B-B14F-4D97-AF65-F5344CB8AC3E}">
        <p14:creationId xmlns:p14="http://schemas.microsoft.com/office/powerpoint/2010/main" val="2512994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7466C88B-B170-4C69-85D3-FD6AD975F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0FE256-DF37-4639-8CB7-2E2F1897A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5522600" y="758952"/>
            <a:ext cx="5157591" cy="4041648"/>
          </a:xfrm>
        </p:spPr>
        <p:txBody>
          <a:bodyPr vert="horz" lIns="91440" tIns="45720" rIns="91440" bIns="45720" rtlCol="0" anchor="b">
            <a:normAutofit/>
          </a:bodyPr>
          <a:lstStyle/>
          <a:p>
            <a:r>
              <a:rPr lang="en-US" b="1">
                <a:solidFill>
                  <a:srgbClr val="FFFFFF"/>
                </a:solidFill>
              </a:rPr>
              <a:t>Workshop Goals</a:t>
            </a:r>
            <a:endParaRPr lang="en-US">
              <a:solidFill>
                <a:srgbClr val="FFFFFF"/>
              </a:solidFill>
            </a:endParaRP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5522600" y="4800600"/>
            <a:ext cx="5157592" cy="1691640"/>
          </a:xfrm>
        </p:spPr>
        <p:txBody>
          <a:bodyPr vert="horz" lIns="91440" tIns="45720" rIns="91440" bIns="45720" rtlCol="0">
            <a:normAutofit/>
          </a:bodyPr>
          <a:lstStyle/>
          <a:p>
            <a:pPr marL="342900" indent="-342900">
              <a:buFont typeface="Arial" panose="020B0604020202020204" pitchFamily="34" charset="0"/>
              <a:buChar char="•"/>
            </a:pPr>
            <a:r>
              <a:rPr lang="en-US" sz="2000" dirty="0">
                <a:solidFill>
                  <a:srgbClr val="D9D9D9"/>
                </a:solidFill>
              </a:rPr>
              <a:t>Search effectively in Library databases</a:t>
            </a:r>
          </a:p>
          <a:p>
            <a:pPr marL="342900" indent="-342900">
              <a:buFont typeface="Arial" panose="020B0604020202020204" pitchFamily="34" charset="0"/>
              <a:buChar char="•"/>
            </a:pPr>
            <a:r>
              <a:rPr lang="en-US" sz="2000" dirty="0">
                <a:solidFill>
                  <a:srgbClr val="D9D9D9"/>
                </a:solidFill>
              </a:rPr>
              <a:t>Use filters and advanced search tools</a:t>
            </a:r>
          </a:p>
          <a:p>
            <a:pPr marL="342900" indent="-342900">
              <a:buFont typeface="Arial" panose="020B0604020202020204" pitchFamily="34" charset="0"/>
              <a:buChar char="•"/>
            </a:pPr>
            <a:r>
              <a:rPr lang="en-US" sz="2000" dirty="0">
                <a:solidFill>
                  <a:srgbClr val="D9D9D9"/>
                </a:solidFill>
              </a:rPr>
              <a:t>Cite reliable APA resources</a:t>
            </a:r>
            <a:endParaRPr lang="en-US" sz="2000" b="1" dirty="0">
              <a:solidFill>
                <a:srgbClr val="D9D9D9"/>
              </a:solidFill>
            </a:endParaRPr>
          </a:p>
        </p:txBody>
      </p:sp>
      <p:sp useBgFill="1">
        <p:nvSpPr>
          <p:cNvPr id="29" name="Rectangle 28">
            <a:extLst>
              <a:ext uri="{FF2B5EF4-FFF2-40B4-BE49-F238E27FC236}">
                <a16:creationId xmlns:a16="http://schemas.microsoft.com/office/drawing/2014/main" id="{FDD1039A-772C-4213-A092-0D8A9EF4A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46199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6" descr="Aspiration outline">
            <a:extLst>
              <a:ext uri="{FF2B5EF4-FFF2-40B4-BE49-F238E27FC236}">
                <a16:creationId xmlns:a16="http://schemas.microsoft.com/office/drawing/2014/main" id="{03AC434F-ADF7-2701-0CF4-FC7775E0CEB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02987" y="1566474"/>
            <a:ext cx="3718563" cy="3718563"/>
          </a:xfrm>
          <a:prstGeom prst="rect">
            <a:avLst/>
          </a:prstGeom>
        </p:spPr>
      </p:pic>
      <p:sp>
        <p:nvSpPr>
          <p:cNvPr id="30" name="Rectangle 29">
            <a:extLst>
              <a:ext uri="{FF2B5EF4-FFF2-40B4-BE49-F238E27FC236}">
                <a16:creationId xmlns:a16="http://schemas.microsoft.com/office/drawing/2014/main" id="{0B39728D-66CA-4175-956D-FE26F3225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ing (2)">
            <a:hlinkClick r:id="" action="ppaction://media"/>
            <a:extLst>
              <a:ext uri="{FF2B5EF4-FFF2-40B4-BE49-F238E27FC236}">
                <a16:creationId xmlns:a16="http://schemas.microsoft.com/office/drawing/2014/main" id="{CD30661E-0E0A-6E6B-B5CF-CA7874B706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075" y="6026150"/>
            <a:ext cx="730250" cy="730250"/>
          </a:xfrm>
          <a:prstGeom prst="rect">
            <a:avLst/>
          </a:prstGeom>
        </p:spPr>
      </p:pic>
    </p:spTree>
    <p:extLst>
      <p:ext uri="{BB962C8B-B14F-4D97-AF65-F5344CB8AC3E}">
        <p14:creationId xmlns:p14="http://schemas.microsoft.com/office/powerpoint/2010/main" val="35715163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546AFC-5CB7-7481-3D64-65AFA834CC9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7466C88B-B170-4C69-85D3-FD6AD975F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0FE256-DF37-4639-8CB7-2E2F1897A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6BAA4F4-A477-FA38-4436-F5100C70E3C3}"/>
              </a:ext>
            </a:extLst>
          </p:cNvPr>
          <p:cNvSpPr>
            <a:spLocks noGrp="1"/>
          </p:cNvSpPr>
          <p:nvPr>
            <p:ph type="title"/>
          </p:nvPr>
        </p:nvSpPr>
        <p:spPr>
          <a:xfrm>
            <a:off x="5522600" y="758952"/>
            <a:ext cx="5157591" cy="4041648"/>
          </a:xfrm>
        </p:spPr>
        <p:txBody>
          <a:bodyPr vert="horz" lIns="91440" tIns="45720" rIns="91440" bIns="45720" rtlCol="0" anchor="b">
            <a:normAutofit/>
          </a:bodyPr>
          <a:lstStyle/>
          <a:p>
            <a:pPr>
              <a:lnSpc>
                <a:spcPct val="85000"/>
              </a:lnSpc>
            </a:pPr>
            <a:r>
              <a:rPr lang="en-US" sz="7200">
                <a:solidFill>
                  <a:srgbClr val="FFFFFF"/>
                </a:solidFill>
              </a:rPr>
              <a:t>Accessing Ask a librarian</a:t>
            </a:r>
          </a:p>
        </p:txBody>
      </p:sp>
      <p:sp>
        <p:nvSpPr>
          <p:cNvPr id="6" name="TextBox 5">
            <a:extLst>
              <a:ext uri="{FF2B5EF4-FFF2-40B4-BE49-F238E27FC236}">
                <a16:creationId xmlns:a16="http://schemas.microsoft.com/office/drawing/2014/main" id="{426E6321-5353-3286-C60D-36B824CBDA15}"/>
              </a:ext>
            </a:extLst>
          </p:cNvPr>
          <p:cNvSpPr txBox="1"/>
          <p:nvPr/>
        </p:nvSpPr>
        <p:spPr>
          <a:xfrm>
            <a:off x="5522600" y="4800600"/>
            <a:ext cx="5157592" cy="1691640"/>
          </a:xfrm>
          <a:prstGeom prst="rect">
            <a:avLst/>
          </a:prstGeom>
        </p:spPr>
        <p:txBody>
          <a:bodyPr vert="horz" lIns="91440" tIns="45720" rIns="91440" bIns="45720" rtlCol="0">
            <a:normAutofit/>
          </a:bodyPr>
          <a:lstStyle/>
          <a:p>
            <a:pPr defTabSz="914400">
              <a:lnSpc>
                <a:spcPct val="95000"/>
              </a:lnSpc>
              <a:spcBef>
                <a:spcPts val="1400"/>
              </a:spcBef>
              <a:spcAft>
                <a:spcPts val="200"/>
              </a:spcAft>
              <a:buClr>
                <a:schemeClr val="accent1"/>
              </a:buClr>
              <a:buSzPct val="80000"/>
            </a:pPr>
            <a:r>
              <a:rPr lang="en-US" sz="2200" spc="10">
                <a:solidFill>
                  <a:srgbClr val="D9D9D9"/>
                </a:solidFill>
              </a:rPr>
              <a:t>This link will open a Teams chat where you can request help from our Librarian.</a:t>
            </a:r>
          </a:p>
        </p:txBody>
      </p:sp>
      <p:sp useBgFill="1">
        <p:nvSpPr>
          <p:cNvPr id="20" name="Rectangle 19">
            <a:extLst>
              <a:ext uri="{FF2B5EF4-FFF2-40B4-BE49-F238E27FC236}">
                <a16:creationId xmlns:a16="http://schemas.microsoft.com/office/drawing/2014/main" id="{FDD1039A-772C-4213-A092-0D8A9EF4A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46199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B51725DF-5280-1B9C-960F-1535C54E31FC}"/>
              </a:ext>
            </a:extLst>
          </p:cNvPr>
          <p:cNvPicPr>
            <a:picLocks noGrp="1" noChangeAspect="1"/>
          </p:cNvPicPr>
          <p:nvPr>
            <p:ph idx="1"/>
          </p:nvPr>
        </p:nvPicPr>
        <p:blipFill>
          <a:blip r:embed="rId5"/>
          <a:stretch/>
        </p:blipFill>
        <p:spPr>
          <a:xfrm>
            <a:off x="902987" y="1929035"/>
            <a:ext cx="3718563" cy="2993442"/>
          </a:xfrm>
          <a:prstGeom prst="rect">
            <a:avLst/>
          </a:prstGeom>
        </p:spPr>
      </p:pic>
      <p:sp>
        <p:nvSpPr>
          <p:cNvPr id="22" name="Rectangle 21">
            <a:extLst>
              <a:ext uri="{FF2B5EF4-FFF2-40B4-BE49-F238E27FC236}">
                <a16:creationId xmlns:a16="http://schemas.microsoft.com/office/drawing/2014/main" id="{0B39728D-66CA-4175-956D-FE26F3225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FB0A2B48-40AF-A707-C20F-19AA1A140E01}"/>
                  </a:ext>
                </a:extLst>
              </p14:cNvPr>
              <p14:cNvContentPartPr/>
              <p14:nvPr/>
            </p14:nvContentPartPr>
            <p14:xfrm flipH="1">
              <a:off x="2441321" y="3744628"/>
              <a:ext cx="467280" cy="87840"/>
            </p14:xfrm>
          </p:contentPart>
        </mc:Choice>
        <mc:Fallback xmlns="">
          <p:pic>
            <p:nvPicPr>
              <p:cNvPr id="10" name="Ink 9">
                <a:extLst>
                  <a:ext uri="{FF2B5EF4-FFF2-40B4-BE49-F238E27FC236}">
                    <a16:creationId xmlns:a16="http://schemas.microsoft.com/office/drawing/2014/main" id="{FB0A2B48-40AF-A707-C20F-19AA1A140E01}"/>
                  </a:ext>
                </a:extLst>
              </p:cNvPr>
              <p:cNvPicPr/>
              <p:nvPr/>
            </p:nvPicPr>
            <p:blipFill>
              <a:blip r:embed="rId7"/>
              <a:stretch>
                <a:fillRect/>
              </a:stretch>
            </p:blipFill>
            <p:spPr>
              <a:xfrm flipH="1">
                <a:off x="2351182" y="-40175372"/>
                <a:ext cx="647197" cy="8784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65A656D4-11C1-D926-3A0A-CA89D29B09ED}"/>
                  </a:ext>
                </a:extLst>
              </p14:cNvPr>
              <p14:cNvContentPartPr/>
              <p14:nvPr/>
            </p14:nvContentPartPr>
            <p14:xfrm>
              <a:off x="2380920" y="3961980"/>
              <a:ext cx="591120" cy="66960"/>
            </p14:xfrm>
          </p:contentPart>
        </mc:Choice>
        <mc:Fallback xmlns="">
          <p:pic>
            <p:nvPicPr>
              <p:cNvPr id="13" name="Ink 12">
                <a:extLst>
                  <a:ext uri="{FF2B5EF4-FFF2-40B4-BE49-F238E27FC236}">
                    <a16:creationId xmlns:a16="http://schemas.microsoft.com/office/drawing/2014/main" id="{65A656D4-11C1-D926-3A0A-CA89D29B09ED}"/>
                  </a:ext>
                </a:extLst>
              </p:cNvPr>
              <p:cNvPicPr/>
              <p:nvPr/>
            </p:nvPicPr>
            <p:blipFill>
              <a:blip r:embed="rId9"/>
              <a:stretch>
                <a:fillRect/>
              </a:stretch>
            </p:blipFill>
            <p:spPr>
              <a:xfrm>
                <a:off x="2290920" y="3781980"/>
                <a:ext cx="770760" cy="426600"/>
              </a:xfrm>
              <a:prstGeom prst="rect">
                <a:avLst/>
              </a:prstGeom>
            </p:spPr>
          </p:pic>
        </mc:Fallback>
      </mc:AlternateContent>
      <p:pic>
        <p:nvPicPr>
          <p:cNvPr id="3" name="Slide 20">
            <a:hlinkClick r:id="" action="ppaction://media"/>
            <a:extLst>
              <a:ext uri="{FF2B5EF4-FFF2-40B4-BE49-F238E27FC236}">
                <a16:creationId xmlns:a16="http://schemas.microsoft.com/office/drawing/2014/main" id="{47078AE3-E907-A239-6103-20EFC3B7D5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4025" y="6007100"/>
            <a:ext cx="730250" cy="730250"/>
          </a:xfrm>
          <a:prstGeom prst="rect">
            <a:avLst/>
          </a:prstGeom>
        </p:spPr>
      </p:pic>
    </p:spTree>
    <p:extLst>
      <p:ext uri="{BB962C8B-B14F-4D97-AF65-F5344CB8AC3E}">
        <p14:creationId xmlns:p14="http://schemas.microsoft.com/office/powerpoint/2010/main" val="12577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4559300" y="1084676"/>
            <a:ext cx="5111750" cy="661704"/>
          </a:xfrm>
        </p:spPr>
        <p:txBody>
          <a:bodyPr>
            <a:normAutofit fontScale="90000"/>
          </a:bodyPr>
          <a:lstStyle/>
          <a:p>
            <a:r>
              <a:rPr lang="en-US" dirty="0"/>
              <a:t>Basic Search</a:t>
            </a:r>
          </a:p>
        </p:txBody>
      </p:sp>
      <p:pic>
        <p:nvPicPr>
          <p:cNvPr id="4" name="Graphic 6" descr="Clipboard with solid fill">
            <a:extLst>
              <a:ext uri="{FF2B5EF4-FFF2-40B4-BE49-F238E27FC236}">
                <a16:creationId xmlns:a16="http://schemas.microsoft.com/office/drawing/2014/main" id="{13F903FF-288F-F54B-968B-2A01D7E50E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150" y="2501252"/>
            <a:ext cx="2833332" cy="2823925"/>
          </a:xfrm>
          <a:prstGeom prst="rect">
            <a:avLst/>
          </a:prstGeom>
        </p:spPr>
      </p:pic>
      <p:graphicFrame>
        <p:nvGraphicFramePr>
          <p:cNvPr id="10" name="Text Placeholder 2">
            <a:extLst>
              <a:ext uri="{FF2B5EF4-FFF2-40B4-BE49-F238E27FC236}">
                <a16:creationId xmlns:a16="http://schemas.microsoft.com/office/drawing/2014/main" id="{C5F49E73-6393-C660-4293-5BFDA9C45054}"/>
              </a:ext>
            </a:extLst>
          </p:cNvPr>
          <p:cNvGraphicFramePr/>
          <p:nvPr>
            <p:extLst>
              <p:ext uri="{D42A27DB-BD31-4B8C-83A1-F6EECF244321}">
                <p14:modId xmlns:p14="http://schemas.microsoft.com/office/powerpoint/2010/main" val="2175787208"/>
              </p:ext>
            </p:extLst>
          </p:nvPr>
        </p:nvGraphicFramePr>
        <p:xfrm>
          <a:off x="3829050" y="1415528"/>
          <a:ext cx="6572250" cy="47566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5" name="Slide 21">
            <a:hlinkClick r:id="" action="ppaction://media"/>
            <a:extLst>
              <a:ext uri="{FF2B5EF4-FFF2-40B4-BE49-F238E27FC236}">
                <a16:creationId xmlns:a16="http://schemas.microsoft.com/office/drawing/2014/main" id="{E09A3BF1-A3EF-CA8A-572E-F786CAFBF4F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49275" y="5997575"/>
            <a:ext cx="730250" cy="730250"/>
          </a:xfrm>
          <a:prstGeom prst="rect">
            <a:avLst/>
          </a:prstGeom>
        </p:spPr>
      </p:pic>
    </p:spTree>
    <p:extLst>
      <p:ext uri="{BB962C8B-B14F-4D97-AF65-F5344CB8AC3E}">
        <p14:creationId xmlns:p14="http://schemas.microsoft.com/office/powerpoint/2010/main" val="17428616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7647F34-C5BC-DA2C-2023-C3D5191BF8A3}"/>
              </a:ext>
            </a:extLst>
          </p:cNvPr>
          <p:cNvSpPr>
            <a:spLocks noGrp="1"/>
          </p:cNvSpPr>
          <p:nvPr>
            <p:ph type="title"/>
          </p:nvPr>
        </p:nvSpPr>
        <p:spPr>
          <a:xfrm>
            <a:off x="8353327" y="107003"/>
            <a:ext cx="2802194" cy="2989025"/>
          </a:xfrm>
        </p:spPr>
        <p:txBody>
          <a:bodyPr vert="horz" lIns="91440" tIns="45720" rIns="91440" bIns="45720" rtlCol="0" anchor="b">
            <a:normAutofit/>
          </a:bodyPr>
          <a:lstStyle/>
          <a:p>
            <a:pPr>
              <a:lnSpc>
                <a:spcPct val="85000"/>
              </a:lnSpc>
            </a:pPr>
            <a:r>
              <a:rPr lang="en-US" dirty="0">
                <a:solidFill>
                  <a:srgbClr val="FFFFFF"/>
                </a:solidFill>
              </a:rPr>
              <a:t>Your First Search in </a:t>
            </a:r>
            <a:r>
              <a:rPr lang="en-US" dirty="0" err="1">
                <a:solidFill>
                  <a:srgbClr val="FFFFFF"/>
                </a:solidFill>
              </a:rPr>
              <a:t>Ebsco</a:t>
            </a:r>
            <a:endParaRPr lang="en-US" dirty="0">
              <a:solidFill>
                <a:srgbClr val="FFFFFF"/>
              </a:solidFill>
            </a:endParaRPr>
          </a:p>
        </p:txBody>
      </p:sp>
      <p:sp useBgFill="1">
        <p:nvSpPr>
          <p:cNvPr id="18" name="Rectangle 17">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EA8AAF13-6F29-49E7-B082-CA3C602991B6}"/>
              </a:ext>
            </a:extLst>
          </p:cNvPr>
          <p:cNvPicPr>
            <a:picLocks noGrp="1" noChangeAspect="1"/>
          </p:cNvPicPr>
          <p:nvPr>
            <p:ph idx="1"/>
          </p:nvPr>
        </p:nvPicPr>
        <p:blipFill>
          <a:blip r:embed="rId5"/>
          <a:stretch>
            <a:fillRect/>
          </a:stretch>
        </p:blipFill>
        <p:spPr>
          <a:xfrm>
            <a:off x="924375" y="1440709"/>
            <a:ext cx="6616823" cy="3970093"/>
          </a:xfrm>
          <a:prstGeom prst="rect">
            <a:avLst/>
          </a:prstGeom>
        </p:spPr>
      </p:pic>
      <p:sp>
        <p:nvSpPr>
          <p:cNvPr id="20" name="Rectangle 19">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22">
            <a:hlinkClick r:id="" action="ppaction://media"/>
            <a:extLst>
              <a:ext uri="{FF2B5EF4-FFF2-40B4-BE49-F238E27FC236}">
                <a16:creationId xmlns:a16="http://schemas.microsoft.com/office/drawing/2014/main" id="{875AED29-84DF-354A-8864-654AFF26CF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9403" y="5939347"/>
            <a:ext cx="730250" cy="730250"/>
          </a:xfrm>
          <a:prstGeom prst="rect">
            <a:avLst/>
          </a:prstGeom>
        </p:spPr>
      </p:pic>
    </p:spTree>
    <p:extLst>
      <p:ext uri="{BB962C8B-B14F-4D97-AF65-F5344CB8AC3E}">
        <p14:creationId xmlns:p14="http://schemas.microsoft.com/office/powerpoint/2010/main" val="2146075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C68C397E-C9BC-4DE8-986D-204E427AD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1261872" y="365760"/>
            <a:ext cx="9692640" cy="1325562"/>
          </a:xfrm>
        </p:spPr>
        <p:txBody>
          <a:bodyPr vert="horz" lIns="91440" tIns="45720" rIns="91440" bIns="45720" rtlCol="0" anchor="b">
            <a:normAutofit/>
          </a:bodyPr>
          <a:lstStyle/>
          <a:p>
            <a:pPr algn="l"/>
            <a:r>
              <a:rPr lang="en-US" sz="4400" spc="-50"/>
              <a:t>Advanced Search Strategies</a:t>
            </a:r>
          </a:p>
        </p:txBody>
      </p:sp>
      <p:sp>
        <p:nvSpPr>
          <p:cNvPr id="42" name="Content Placeholder 3">
            <a:extLst>
              <a:ext uri="{FF2B5EF4-FFF2-40B4-BE49-F238E27FC236}">
                <a16:creationId xmlns:a16="http://schemas.microsoft.com/office/drawing/2014/main" id="{53A79844-0A20-AA1E-8A81-E69B4ABBBD55}"/>
              </a:ext>
            </a:extLst>
          </p:cNvPr>
          <p:cNvSpPr txBox="1">
            <a:spLocks/>
          </p:cNvSpPr>
          <p:nvPr/>
        </p:nvSpPr>
        <p:spPr>
          <a:xfrm>
            <a:off x="1506512" y="2009569"/>
            <a:ext cx="6748919" cy="40110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1100"/>
          </a:p>
        </p:txBody>
      </p:sp>
      <p:graphicFrame>
        <p:nvGraphicFramePr>
          <p:cNvPr id="48" name="Content Placeholder 3">
            <a:extLst>
              <a:ext uri="{FF2B5EF4-FFF2-40B4-BE49-F238E27FC236}">
                <a16:creationId xmlns:a16="http://schemas.microsoft.com/office/drawing/2014/main" id="{32B85506-C074-7085-5165-54A4153FBF96}"/>
              </a:ext>
            </a:extLst>
          </p:cNvPr>
          <p:cNvGraphicFramePr/>
          <p:nvPr>
            <p:extLst>
              <p:ext uri="{D42A27DB-BD31-4B8C-83A1-F6EECF244321}">
                <p14:modId xmlns:p14="http://schemas.microsoft.com/office/powerpoint/2010/main" val="108915793"/>
              </p:ext>
            </p:extLst>
          </p:nvPr>
        </p:nvGraphicFramePr>
        <p:xfrm>
          <a:off x="1262063" y="2013055"/>
          <a:ext cx="8785735" cy="42014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3" name="Slide 23">
            <a:hlinkClick r:id="" action="ppaction://media"/>
            <a:extLst>
              <a:ext uri="{FF2B5EF4-FFF2-40B4-BE49-F238E27FC236}">
                <a16:creationId xmlns:a16="http://schemas.microsoft.com/office/drawing/2014/main" id="{11C5ED6F-D9E6-52E1-2088-51E214D168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6837" y="5838705"/>
            <a:ext cx="730250" cy="730250"/>
          </a:xfrm>
          <a:prstGeom prst="rect">
            <a:avLst/>
          </a:prstGeom>
        </p:spPr>
      </p:pic>
    </p:spTree>
    <p:extLst>
      <p:ext uri="{BB962C8B-B14F-4D97-AF65-F5344CB8AC3E}">
        <p14:creationId xmlns:p14="http://schemas.microsoft.com/office/powerpoint/2010/main" val="2619301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D42140-4306-C8E0-2B01-F60937875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3B49A1-0150-0AFE-148A-D50E8B68DB9A}"/>
              </a:ext>
            </a:extLst>
          </p:cNvPr>
          <p:cNvSpPr>
            <a:spLocks noGrp="1"/>
          </p:cNvSpPr>
          <p:nvPr>
            <p:ph type="title"/>
          </p:nvPr>
        </p:nvSpPr>
        <p:spPr>
          <a:xfrm>
            <a:off x="643831" y="640080"/>
            <a:ext cx="3690425" cy="1363344"/>
          </a:xfrm>
        </p:spPr>
        <p:txBody>
          <a:bodyPr vert="horz" lIns="91440" tIns="45720" rIns="91440" bIns="45720" rtlCol="0" anchor="b">
            <a:normAutofit/>
          </a:bodyPr>
          <a:lstStyle/>
          <a:p>
            <a:r>
              <a:rPr lang="en-US" sz="3200" dirty="0"/>
              <a:t>Advance Search in EBSCO</a:t>
            </a:r>
          </a:p>
        </p:txBody>
      </p:sp>
      <p:sp>
        <p:nvSpPr>
          <p:cNvPr id="10" name="TextBox 9">
            <a:extLst>
              <a:ext uri="{FF2B5EF4-FFF2-40B4-BE49-F238E27FC236}">
                <a16:creationId xmlns:a16="http://schemas.microsoft.com/office/drawing/2014/main" id="{556318F4-56CB-DD3A-988E-478918377026}"/>
              </a:ext>
            </a:extLst>
          </p:cNvPr>
          <p:cNvSpPr txBox="1"/>
          <p:nvPr/>
        </p:nvSpPr>
        <p:spPr>
          <a:xfrm>
            <a:off x="643831" y="2325157"/>
            <a:ext cx="3690425" cy="3854979"/>
          </a:xfrm>
          <a:prstGeom prst="rect">
            <a:avLst/>
          </a:prstGeom>
        </p:spPr>
        <p:txBody>
          <a:bodyPr vert="horz" lIns="91440" tIns="45720" rIns="91440" bIns="45720" rtlCol="0">
            <a:normAutofit/>
          </a:bodyPr>
          <a:lstStyle/>
          <a:p>
            <a:pPr marL="285750" indent="-182880" defTabSz="914400">
              <a:spcAft>
                <a:spcPts val="600"/>
              </a:spcAft>
              <a:buClr>
                <a:schemeClr val="accent1"/>
              </a:buClr>
              <a:buFont typeface="Arial" panose="020B0604020202020204" pitchFamily="34" charset="0"/>
              <a:buChar char="•"/>
            </a:pPr>
            <a:r>
              <a:rPr lang="en-US" sz="1600"/>
              <a:t>Clicking on the Advanced link in the search bar will pop up an Advanced Search form.</a:t>
            </a:r>
          </a:p>
          <a:p>
            <a:pPr marL="285750" indent="-182880" defTabSz="914400">
              <a:spcAft>
                <a:spcPts val="600"/>
              </a:spcAft>
              <a:buClr>
                <a:schemeClr val="accent1"/>
              </a:buClr>
              <a:buFont typeface="Arial" panose="020B0604020202020204" pitchFamily="34" charset="0"/>
              <a:buChar char="•"/>
            </a:pPr>
            <a:endParaRPr lang="en-US" sz="1600"/>
          </a:p>
          <a:p>
            <a:pPr marL="285750" indent="-182880" defTabSz="914400">
              <a:spcAft>
                <a:spcPts val="600"/>
              </a:spcAft>
              <a:buClr>
                <a:schemeClr val="accent1"/>
              </a:buClr>
              <a:buFont typeface="Arial" panose="020B0604020202020204" pitchFamily="34" charset="0"/>
              <a:buChar char="•"/>
            </a:pPr>
            <a:r>
              <a:rPr lang="en-US" sz="1600"/>
              <a:t>Here you can search by various fields, use Boolean operators, Add a field, and filter by dates.</a:t>
            </a:r>
          </a:p>
          <a:p>
            <a:pPr marL="285750" indent="-182880" defTabSz="914400">
              <a:spcAft>
                <a:spcPts val="600"/>
              </a:spcAft>
              <a:buClr>
                <a:schemeClr val="accent1"/>
              </a:buClr>
              <a:buFont typeface="Arial" panose="020B0604020202020204" pitchFamily="34" charset="0"/>
              <a:buChar char="•"/>
            </a:pPr>
            <a:endParaRPr lang="en-US" sz="1600"/>
          </a:p>
          <a:p>
            <a:pPr marL="285750" indent="-182880" defTabSz="914400">
              <a:spcAft>
                <a:spcPts val="600"/>
              </a:spcAft>
              <a:buClr>
                <a:schemeClr val="accent1"/>
              </a:buClr>
              <a:buFont typeface="Arial" panose="020B0604020202020204" pitchFamily="34" charset="0"/>
              <a:buChar char="•"/>
            </a:pPr>
            <a:r>
              <a:rPr lang="en-US" sz="1600"/>
              <a:t>Other Search strategies work here too.</a:t>
            </a:r>
          </a:p>
        </p:txBody>
      </p:sp>
      <p:pic>
        <p:nvPicPr>
          <p:cNvPr id="12" name="Picture 11">
            <a:extLst>
              <a:ext uri="{FF2B5EF4-FFF2-40B4-BE49-F238E27FC236}">
                <a16:creationId xmlns:a16="http://schemas.microsoft.com/office/drawing/2014/main" id="{A3967EC8-672C-DFF8-9CCE-EC45C8622724}"/>
              </a:ext>
            </a:extLst>
          </p:cNvPr>
          <p:cNvPicPr>
            <a:picLocks noChangeAspect="1"/>
          </p:cNvPicPr>
          <p:nvPr/>
        </p:nvPicPr>
        <p:blipFill>
          <a:blip r:embed="rId5"/>
          <a:stretch>
            <a:fillRect/>
          </a:stretch>
        </p:blipFill>
        <p:spPr>
          <a:xfrm>
            <a:off x="4654296" y="1441211"/>
            <a:ext cx="6155736" cy="3985838"/>
          </a:xfrm>
          <a:prstGeom prst="rect">
            <a:avLst/>
          </a:prstGeom>
        </p:spPr>
      </p:pic>
      <p:sp>
        <p:nvSpPr>
          <p:cNvPr id="4" name="Footer Placeholder 3">
            <a:extLst>
              <a:ext uri="{FF2B5EF4-FFF2-40B4-BE49-F238E27FC236}">
                <a16:creationId xmlns:a16="http://schemas.microsoft.com/office/drawing/2014/main" id="{23C17837-68AB-9D71-A47B-99DFD5D53FCE}"/>
              </a:ext>
            </a:extLst>
          </p:cNvPr>
          <p:cNvSpPr>
            <a:spLocks noGrp="1"/>
          </p:cNvSpPr>
          <p:nvPr>
            <p:ph type="ftr" sz="quarter" idx="11"/>
          </p:nvPr>
        </p:nvSpPr>
        <p:spPr>
          <a:xfrm rot="16200000">
            <a:off x="9959341" y="4046537"/>
            <a:ext cx="3581400" cy="365125"/>
          </a:xfrm>
        </p:spPr>
        <p:txBody>
          <a:bodyPr vert="horz" lIns="91440" tIns="45720" rIns="91440" bIns="45720" rtlCol="0" anchor="ctr">
            <a:normAutofit/>
          </a:bodyPr>
          <a:lstStyle/>
          <a:p>
            <a:pPr>
              <a:spcAft>
                <a:spcPts val="600"/>
              </a:spcAft>
            </a:pPr>
            <a:r>
              <a:rPr lang="en-US" kern="1200">
                <a:solidFill>
                  <a:schemeClr val="tx2">
                    <a:lumMod val="20000"/>
                    <a:lumOff val="80000"/>
                  </a:schemeClr>
                </a:solidFill>
                <a:latin typeface="+mn-lt"/>
                <a:ea typeface="+mn-ea"/>
                <a:cs typeface="+mn-cs"/>
              </a:rPr>
              <a:t>PRESENTATION TITLE</a:t>
            </a:r>
          </a:p>
        </p:txBody>
      </p:sp>
      <p:sp>
        <p:nvSpPr>
          <p:cNvPr id="5" name="Slide Number Placeholder 4">
            <a:extLst>
              <a:ext uri="{FF2B5EF4-FFF2-40B4-BE49-F238E27FC236}">
                <a16:creationId xmlns:a16="http://schemas.microsoft.com/office/drawing/2014/main" id="{1CF3F4AB-10AD-2B96-2A85-A03D6F452C5B}"/>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A49DFD55-3C28-40EF-9E31-A92D2E4017FF}" type="slidenum">
              <a:rPr lang="en-US" smtClean="0"/>
              <a:pPr>
                <a:lnSpc>
                  <a:spcPct val="90000"/>
                </a:lnSpc>
                <a:spcAft>
                  <a:spcPts val="600"/>
                </a:spcAft>
              </a:pPr>
              <a:t>24</a:t>
            </a:fld>
            <a:endParaRPr lang="en-US"/>
          </a:p>
        </p:txBody>
      </p:sp>
      <p:pic>
        <p:nvPicPr>
          <p:cNvPr id="3" name="slide 24">
            <a:hlinkClick r:id="" action="ppaction://media"/>
            <a:extLst>
              <a:ext uri="{FF2B5EF4-FFF2-40B4-BE49-F238E27FC236}">
                <a16:creationId xmlns:a16="http://schemas.microsoft.com/office/drawing/2014/main" id="{A702CF59-AD93-C1CE-71E3-BE25A36290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1215" y="5738064"/>
            <a:ext cx="730250" cy="730250"/>
          </a:xfrm>
          <a:prstGeom prst="rect">
            <a:avLst/>
          </a:prstGeom>
        </p:spPr>
      </p:pic>
    </p:spTree>
    <p:extLst>
      <p:ext uri="{BB962C8B-B14F-4D97-AF65-F5344CB8AC3E}">
        <p14:creationId xmlns:p14="http://schemas.microsoft.com/office/powerpoint/2010/main" val="8420531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D660-0455-A98B-5E77-CFED576E3E26}"/>
              </a:ext>
            </a:extLst>
          </p:cNvPr>
          <p:cNvSpPr>
            <a:spLocks noGrp="1"/>
          </p:cNvSpPr>
          <p:nvPr>
            <p:ph type="title"/>
          </p:nvPr>
        </p:nvSpPr>
        <p:spPr>
          <a:xfrm>
            <a:off x="235571" y="80497"/>
            <a:ext cx="8129541" cy="486309"/>
          </a:xfrm>
        </p:spPr>
        <p:txBody>
          <a:bodyPr>
            <a:normAutofit fontScale="90000"/>
          </a:bodyPr>
          <a:lstStyle/>
          <a:p>
            <a:r>
              <a:rPr lang="en-US" dirty="0"/>
              <a:t>Refining your Search</a:t>
            </a:r>
          </a:p>
        </p:txBody>
      </p:sp>
      <p:sp>
        <p:nvSpPr>
          <p:cNvPr id="4" name="Footer Placeholder 3">
            <a:extLst>
              <a:ext uri="{FF2B5EF4-FFF2-40B4-BE49-F238E27FC236}">
                <a16:creationId xmlns:a16="http://schemas.microsoft.com/office/drawing/2014/main" id="{0F5BD70E-77B0-76C3-6497-DA369558ED28}"/>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F874B344-1FFD-2CD3-9F65-C9F431E7F25E}"/>
              </a:ext>
            </a:extLst>
          </p:cNvPr>
          <p:cNvSpPr>
            <a:spLocks noGrp="1"/>
          </p:cNvSpPr>
          <p:nvPr>
            <p:ph type="sldNum" sz="quarter" idx="12"/>
          </p:nvPr>
        </p:nvSpPr>
        <p:spPr/>
        <p:txBody>
          <a:bodyPr/>
          <a:lstStyle/>
          <a:p>
            <a:fld id="{A49DFD55-3C28-40EF-9E31-A92D2E4017FF}" type="slidenum">
              <a:rPr lang="en-US" smtClean="0"/>
              <a:pPr/>
              <a:t>25</a:t>
            </a:fld>
            <a:endParaRPr lang="en-US" dirty="0"/>
          </a:p>
        </p:txBody>
      </p:sp>
      <mc:AlternateContent xmlns:mc="http://schemas.openxmlformats.org/markup-compatibility/2006">
        <mc:Choice xmlns:p14="http://schemas.microsoft.com/office/powerpoint/2010/main" Requires="p14">
          <p:contentPart p14:bwMode="auto" r:id="rId5">
            <p14:nvContentPartPr>
              <p14:cNvPr id="16" name="Ink 15">
                <a:extLst>
                  <a:ext uri="{FF2B5EF4-FFF2-40B4-BE49-F238E27FC236}">
                    <a16:creationId xmlns:a16="http://schemas.microsoft.com/office/drawing/2014/main" id="{5ACD6735-D4C2-DBE8-1D9D-754055FB366C}"/>
                  </a:ext>
                </a:extLst>
              </p14:cNvPr>
              <p14:cNvContentPartPr/>
              <p14:nvPr/>
            </p14:nvContentPartPr>
            <p14:xfrm>
              <a:off x="3076245" y="2352450"/>
              <a:ext cx="360" cy="360"/>
            </p14:xfrm>
          </p:contentPart>
        </mc:Choice>
        <mc:Fallback>
          <p:pic>
            <p:nvPicPr>
              <p:cNvPr id="16" name="Ink 15">
                <a:extLst>
                  <a:ext uri="{FF2B5EF4-FFF2-40B4-BE49-F238E27FC236}">
                    <a16:creationId xmlns:a16="http://schemas.microsoft.com/office/drawing/2014/main" id="{5ACD6735-D4C2-DBE8-1D9D-754055FB366C}"/>
                  </a:ext>
                </a:extLst>
              </p:cNvPr>
              <p:cNvPicPr/>
              <p:nvPr/>
            </p:nvPicPr>
            <p:blipFill>
              <a:blip r:embed="rId6"/>
              <a:stretch>
                <a:fillRect/>
              </a:stretch>
            </p:blipFill>
            <p:spPr>
              <a:xfrm>
                <a:off x="3058245" y="2316450"/>
                <a:ext cx="36000" cy="72000"/>
              </a:xfrm>
              <a:prstGeom prst="rect">
                <a:avLst/>
              </a:prstGeom>
            </p:spPr>
          </p:pic>
        </mc:Fallback>
      </mc:AlternateContent>
      <p:pic>
        <p:nvPicPr>
          <p:cNvPr id="18" name="Picture 17">
            <a:extLst>
              <a:ext uri="{FF2B5EF4-FFF2-40B4-BE49-F238E27FC236}">
                <a16:creationId xmlns:a16="http://schemas.microsoft.com/office/drawing/2014/main" id="{BCD9969D-BB93-890C-3D1F-9A49A02B9B98}"/>
              </a:ext>
            </a:extLst>
          </p:cNvPr>
          <p:cNvPicPr>
            <a:picLocks noChangeAspect="1"/>
          </p:cNvPicPr>
          <p:nvPr/>
        </p:nvPicPr>
        <p:blipFill>
          <a:blip r:embed="rId7"/>
          <a:stretch>
            <a:fillRect/>
          </a:stretch>
        </p:blipFill>
        <p:spPr>
          <a:xfrm>
            <a:off x="373961" y="421129"/>
            <a:ext cx="8114421" cy="4618724"/>
          </a:xfrm>
          <a:prstGeom prst="rect">
            <a:avLst/>
          </a:prstGeom>
        </p:spPr>
      </p:pic>
      <p:pic>
        <p:nvPicPr>
          <p:cNvPr id="7" name="Content Placeholder 6">
            <a:extLst>
              <a:ext uri="{FF2B5EF4-FFF2-40B4-BE49-F238E27FC236}">
                <a16:creationId xmlns:a16="http://schemas.microsoft.com/office/drawing/2014/main" id="{2E04D123-E9CC-662B-9ACC-37D227A8A7A9}"/>
              </a:ext>
            </a:extLst>
          </p:cNvPr>
          <p:cNvPicPr>
            <a:picLocks noGrp="1" noChangeAspect="1"/>
          </p:cNvPicPr>
          <p:nvPr>
            <p:ph idx="1"/>
          </p:nvPr>
        </p:nvPicPr>
        <p:blipFill>
          <a:blip r:embed="rId8"/>
          <a:stretch>
            <a:fillRect/>
          </a:stretch>
        </p:blipFill>
        <p:spPr>
          <a:xfrm>
            <a:off x="3643647" y="2409413"/>
            <a:ext cx="7651882" cy="4446905"/>
          </a:xfrm>
        </p:spPr>
      </p:pic>
      <p:sp>
        <p:nvSpPr>
          <p:cNvPr id="26" name="TextBox 25">
            <a:extLst>
              <a:ext uri="{FF2B5EF4-FFF2-40B4-BE49-F238E27FC236}">
                <a16:creationId xmlns:a16="http://schemas.microsoft.com/office/drawing/2014/main" id="{DA198ABE-0BA9-8299-4140-CAC19244FFB4}"/>
              </a:ext>
            </a:extLst>
          </p:cNvPr>
          <p:cNvSpPr txBox="1"/>
          <p:nvPr/>
        </p:nvSpPr>
        <p:spPr>
          <a:xfrm>
            <a:off x="142605" y="5258668"/>
            <a:ext cx="3676650"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Use Limiters to refine your search results.</a:t>
            </a:r>
          </a:p>
          <a:p>
            <a:pPr marL="285750" indent="-285750">
              <a:buFont typeface="Arial" panose="020B0604020202020204" pitchFamily="34" charset="0"/>
              <a:buChar char="•"/>
            </a:pPr>
            <a:r>
              <a:rPr lang="en-US" dirty="0"/>
              <a:t>This can be done by the type of text, publication date, Subject, etc.</a:t>
            </a:r>
          </a:p>
        </p:txBody>
      </p:sp>
      <p:sp>
        <p:nvSpPr>
          <p:cNvPr id="27" name="TextBox 26">
            <a:extLst>
              <a:ext uri="{FF2B5EF4-FFF2-40B4-BE49-F238E27FC236}">
                <a16:creationId xmlns:a16="http://schemas.microsoft.com/office/drawing/2014/main" id="{AD0F55F4-CF21-257B-B037-1C5F099DF726}"/>
              </a:ext>
            </a:extLst>
          </p:cNvPr>
          <p:cNvSpPr txBox="1"/>
          <p:nvPr/>
        </p:nvSpPr>
        <p:spPr>
          <a:xfrm>
            <a:off x="7834520" y="367763"/>
            <a:ext cx="3463739" cy="1754326"/>
          </a:xfrm>
          <a:prstGeom prst="rect">
            <a:avLst/>
          </a:prstGeom>
          <a:solidFill>
            <a:schemeClr val="bg1"/>
          </a:solidFill>
        </p:spPr>
        <p:txBody>
          <a:bodyPr wrap="square" lIns="91440" tIns="45720" rIns="91440" bIns="45720" rtlCol="0" anchor="t">
            <a:spAutoFit/>
          </a:bodyPr>
          <a:lstStyle/>
          <a:p>
            <a:pPr marL="285750" indent="-285750">
              <a:buFont typeface="Arial" panose="020B0604020202020204" pitchFamily="34" charset="0"/>
              <a:buChar char="•"/>
            </a:pPr>
            <a:r>
              <a:rPr lang="en-US" dirty="0"/>
              <a:t>The Most Important Limiter is “Full Text”</a:t>
            </a:r>
          </a:p>
          <a:p>
            <a:pPr marL="285750" indent="-285750">
              <a:buFont typeface="Arial" panose="020B0604020202020204" pitchFamily="34" charset="0"/>
              <a:buChar char="•"/>
            </a:pPr>
            <a:r>
              <a:rPr lang="en-US" dirty="0"/>
              <a:t>My search went from 65,150 to 55,283 articles found just by clicking “Full Text”</a:t>
            </a:r>
          </a:p>
        </p:txBody>
      </p:sp>
      <p:pic>
        <p:nvPicPr>
          <p:cNvPr id="9" name="Slide 25">
            <a:hlinkClick r:id="" action="ppaction://media"/>
            <a:extLst>
              <a:ext uri="{FF2B5EF4-FFF2-40B4-BE49-F238E27FC236}">
                <a16:creationId xmlns:a16="http://schemas.microsoft.com/office/drawing/2014/main" id="{46A735D0-31EB-CA7D-DB3B-A2D4C8F37B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73525" y="5997575"/>
            <a:ext cx="730250" cy="730250"/>
          </a:xfrm>
          <a:prstGeom prst="rect">
            <a:avLst/>
          </a:prstGeom>
        </p:spPr>
      </p:pic>
    </p:spTree>
    <p:extLst>
      <p:ext uri="{BB962C8B-B14F-4D97-AF65-F5344CB8AC3E}">
        <p14:creationId xmlns:p14="http://schemas.microsoft.com/office/powerpoint/2010/main" val="3605974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46356-5E9A-E553-6644-7AE7AE1935AB}"/>
              </a:ext>
            </a:extLst>
          </p:cNvPr>
          <p:cNvSpPr>
            <a:spLocks noGrp="1"/>
          </p:cNvSpPr>
          <p:nvPr>
            <p:ph type="title"/>
          </p:nvPr>
        </p:nvSpPr>
        <p:spPr>
          <a:xfrm>
            <a:off x="643468" y="4564674"/>
            <a:ext cx="4010820" cy="1615461"/>
          </a:xfrm>
        </p:spPr>
        <p:txBody>
          <a:bodyPr vert="horz" lIns="91440" tIns="45720" rIns="91440" bIns="45720" rtlCol="0" anchor="ctr">
            <a:normAutofit/>
          </a:bodyPr>
          <a:lstStyle/>
          <a:p>
            <a:r>
              <a:rPr lang="en-US" sz="3200" dirty="0"/>
              <a:t>Accessing an Article in EBSCO</a:t>
            </a:r>
          </a:p>
        </p:txBody>
      </p:sp>
      <p:pic>
        <p:nvPicPr>
          <p:cNvPr id="7" name="Content Placeholder 6">
            <a:extLst>
              <a:ext uri="{FF2B5EF4-FFF2-40B4-BE49-F238E27FC236}">
                <a16:creationId xmlns:a16="http://schemas.microsoft.com/office/drawing/2014/main" id="{D614643D-2068-97B1-6180-BD487EFAF1A8}"/>
              </a:ext>
            </a:extLst>
          </p:cNvPr>
          <p:cNvPicPr>
            <a:picLocks noChangeAspect="1"/>
          </p:cNvPicPr>
          <p:nvPr/>
        </p:nvPicPr>
        <p:blipFill>
          <a:blip r:embed="rId5"/>
          <a:srcRect t="29409" b="2765"/>
          <a:stretch>
            <a:fillRect/>
          </a:stretch>
        </p:blipFill>
        <p:spPr>
          <a:xfrm>
            <a:off x="20" y="1"/>
            <a:ext cx="11292820" cy="4212708"/>
          </a:xfrm>
          <a:prstGeom prst="rect">
            <a:avLst/>
          </a:prstGeom>
        </p:spPr>
      </p:pic>
      <p:cxnSp>
        <p:nvCxnSpPr>
          <p:cNvPr id="29" name="Straight Connector 28">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947D023C-5A3D-721E-2BA3-DCA13CD014DE}"/>
              </a:ext>
            </a:extLst>
          </p:cNvPr>
          <p:cNvSpPr>
            <a:spLocks noGrp="1"/>
          </p:cNvSpPr>
          <p:nvPr>
            <p:ph idx="1"/>
          </p:nvPr>
        </p:nvSpPr>
        <p:spPr>
          <a:xfrm>
            <a:off x="5288640" y="4564673"/>
            <a:ext cx="5665871" cy="2276821"/>
          </a:xfrm>
        </p:spPr>
        <p:txBody>
          <a:bodyPr anchor="ctr">
            <a:normAutofit lnSpcReduction="10000"/>
          </a:bodyPr>
          <a:lstStyle/>
          <a:p>
            <a:pPr marL="285750" indent="-285750">
              <a:lnSpc>
                <a:spcPct val="100000"/>
              </a:lnSpc>
              <a:spcBef>
                <a:spcPts val="0"/>
              </a:spcBef>
              <a:spcAft>
                <a:spcPts val="0"/>
              </a:spcAft>
              <a:buFont typeface="Arial,Sans-Serif" pitchFamily="34" charset="0"/>
            </a:pPr>
            <a:r>
              <a:rPr lang="en-US" dirty="0">
                <a:latin typeface="Tenorite"/>
              </a:rPr>
              <a:t>Once you’ve chosen an Article, click the link to open the Abstract. </a:t>
            </a:r>
          </a:p>
          <a:p>
            <a:pPr marL="285750" indent="-285750">
              <a:lnSpc>
                <a:spcPct val="100000"/>
              </a:lnSpc>
              <a:spcBef>
                <a:spcPts val="0"/>
              </a:spcBef>
              <a:spcAft>
                <a:spcPts val="0"/>
              </a:spcAft>
              <a:buFont typeface="Arial,Sans-Serif" pitchFamily="34" charset="0"/>
            </a:pPr>
            <a:endParaRPr lang="en-US" dirty="0">
              <a:latin typeface="Tenorite"/>
            </a:endParaRPr>
          </a:p>
          <a:p>
            <a:pPr marL="285750" indent="-285750">
              <a:lnSpc>
                <a:spcPct val="100000"/>
              </a:lnSpc>
              <a:spcBef>
                <a:spcPts val="0"/>
              </a:spcBef>
              <a:spcAft>
                <a:spcPts val="0"/>
              </a:spcAft>
              <a:buFont typeface="Arial,Sans-Serif" pitchFamily="34" charset="0"/>
            </a:pPr>
            <a:r>
              <a:rPr lang="en-US" dirty="0">
                <a:latin typeface="Tenorite"/>
              </a:rPr>
              <a:t>Within this new page you will be able to see all the article information before accessing the actual article. </a:t>
            </a:r>
          </a:p>
          <a:p>
            <a:pPr marL="285750" indent="-285750">
              <a:lnSpc>
                <a:spcPct val="100000"/>
              </a:lnSpc>
              <a:spcBef>
                <a:spcPts val="0"/>
              </a:spcBef>
              <a:spcAft>
                <a:spcPts val="0"/>
              </a:spcAft>
              <a:buFont typeface="Arial,Sans-Serif" pitchFamily="34" charset="0"/>
            </a:pPr>
            <a:endParaRPr lang="en-US" dirty="0">
              <a:latin typeface="Tenorite"/>
            </a:endParaRPr>
          </a:p>
          <a:p>
            <a:pPr marL="285750" indent="-285750">
              <a:lnSpc>
                <a:spcPct val="100000"/>
              </a:lnSpc>
              <a:spcBef>
                <a:spcPts val="0"/>
              </a:spcBef>
              <a:spcAft>
                <a:spcPts val="0"/>
              </a:spcAft>
              <a:buFont typeface="Arial,Sans-Serif" pitchFamily="34" charset="0"/>
            </a:pPr>
            <a:r>
              <a:rPr lang="en-US" dirty="0">
                <a:latin typeface="Tenorite"/>
              </a:rPr>
              <a:t>Click Read online to access the full article.</a:t>
            </a:r>
            <a:endParaRPr lang="en-US"/>
          </a:p>
        </p:txBody>
      </p:sp>
      <p:pic>
        <p:nvPicPr>
          <p:cNvPr id="3" name="Slide 26">
            <a:hlinkClick r:id="" action="ppaction://media"/>
            <a:extLst>
              <a:ext uri="{FF2B5EF4-FFF2-40B4-BE49-F238E27FC236}">
                <a16:creationId xmlns:a16="http://schemas.microsoft.com/office/drawing/2014/main" id="{2FF3FEBD-0BFD-D712-DD8F-73D185F7F4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2575" y="5940425"/>
            <a:ext cx="730250" cy="730250"/>
          </a:xfrm>
          <a:prstGeom prst="rect">
            <a:avLst/>
          </a:prstGeom>
        </p:spPr>
      </p:pic>
    </p:spTree>
    <p:extLst>
      <p:ext uri="{BB962C8B-B14F-4D97-AF65-F5344CB8AC3E}">
        <p14:creationId xmlns:p14="http://schemas.microsoft.com/office/powerpoint/2010/main" val="19800929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0858876-0396-3EC9-B49E-721A248B8BD0}"/>
              </a:ext>
            </a:extLst>
          </p:cNvPr>
          <p:cNvSpPr>
            <a:spLocks noGrp="1"/>
          </p:cNvSpPr>
          <p:nvPr>
            <p:ph type="title"/>
          </p:nvPr>
        </p:nvSpPr>
        <p:spPr>
          <a:xfrm>
            <a:off x="8318090" y="758952"/>
            <a:ext cx="2802194" cy="4041648"/>
          </a:xfrm>
        </p:spPr>
        <p:txBody>
          <a:bodyPr vert="horz" lIns="91440" tIns="45720" rIns="91440" bIns="45720" rtlCol="0" anchor="b">
            <a:normAutofit/>
          </a:bodyPr>
          <a:lstStyle/>
          <a:p>
            <a:pPr>
              <a:lnSpc>
                <a:spcPct val="85000"/>
              </a:lnSpc>
            </a:pPr>
            <a:r>
              <a:rPr lang="en-US" dirty="0">
                <a:solidFill>
                  <a:srgbClr val="FFFFFF"/>
                </a:solidFill>
              </a:rPr>
              <a:t>Accessing an Article in EBSCO</a:t>
            </a:r>
          </a:p>
        </p:txBody>
      </p:sp>
      <p:sp useBgFill="1">
        <p:nvSpPr>
          <p:cNvPr id="18" name="Rectangle 17">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0458D3BB-C155-29F5-33ED-BB72C05B35BE}"/>
              </a:ext>
            </a:extLst>
          </p:cNvPr>
          <p:cNvPicPr>
            <a:picLocks noGrp="1" noChangeAspect="1"/>
          </p:cNvPicPr>
          <p:nvPr>
            <p:ph idx="1"/>
          </p:nvPr>
        </p:nvPicPr>
        <p:blipFill>
          <a:blip r:embed="rId5"/>
          <a:stretch>
            <a:fillRect/>
          </a:stretch>
        </p:blipFill>
        <p:spPr>
          <a:xfrm>
            <a:off x="1791654" y="484632"/>
            <a:ext cx="4882264" cy="5882248"/>
          </a:xfrm>
          <a:prstGeom prst="rect">
            <a:avLst/>
          </a:prstGeom>
        </p:spPr>
      </p:pic>
      <p:sp>
        <p:nvSpPr>
          <p:cNvPr id="20" name="Rectangle 19">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27">
            <a:hlinkClick r:id="" action="ppaction://media"/>
            <a:extLst>
              <a:ext uri="{FF2B5EF4-FFF2-40B4-BE49-F238E27FC236}">
                <a16:creationId xmlns:a16="http://schemas.microsoft.com/office/drawing/2014/main" id="{7E7B36E0-5EF4-54BB-390B-C328734C67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6309" y="5996856"/>
            <a:ext cx="730250" cy="730250"/>
          </a:xfrm>
          <a:prstGeom prst="rect">
            <a:avLst/>
          </a:prstGeom>
        </p:spPr>
      </p:pic>
    </p:spTree>
    <p:extLst>
      <p:ext uri="{BB962C8B-B14F-4D97-AF65-F5344CB8AC3E}">
        <p14:creationId xmlns:p14="http://schemas.microsoft.com/office/powerpoint/2010/main" val="7529743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DDE4D6-AE88-E232-C9D8-A1383DF95E1C}"/>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4DB5839-12B9-4BA0-98A8-CAE44ED19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5B8F9-2BE8-9EC5-9B02-EFCCCBB7288D}"/>
              </a:ext>
            </a:extLst>
          </p:cNvPr>
          <p:cNvSpPr>
            <a:spLocks noGrp="1"/>
          </p:cNvSpPr>
          <p:nvPr>
            <p:ph type="title"/>
          </p:nvPr>
        </p:nvSpPr>
        <p:spPr>
          <a:xfrm>
            <a:off x="643468" y="4564674"/>
            <a:ext cx="4010820" cy="1615461"/>
          </a:xfrm>
        </p:spPr>
        <p:txBody>
          <a:bodyPr anchor="ctr">
            <a:normAutofit/>
          </a:bodyPr>
          <a:lstStyle/>
          <a:p>
            <a:r>
              <a:rPr lang="en-US" sz="3200"/>
              <a:t>Searching &amp; Accessing Articles in ERIC</a:t>
            </a:r>
          </a:p>
        </p:txBody>
      </p:sp>
      <p:pic>
        <p:nvPicPr>
          <p:cNvPr id="7" name="Content Placeholder 6">
            <a:extLst>
              <a:ext uri="{FF2B5EF4-FFF2-40B4-BE49-F238E27FC236}">
                <a16:creationId xmlns:a16="http://schemas.microsoft.com/office/drawing/2014/main" id="{646EAD72-D0C4-CF04-5B3A-7513A890276F}"/>
              </a:ext>
            </a:extLst>
          </p:cNvPr>
          <p:cNvPicPr>
            <a:picLocks noChangeAspect="1"/>
          </p:cNvPicPr>
          <p:nvPr/>
        </p:nvPicPr>
        <p:blipFill>
          <a:blip r:embed="rId5"/>
          <a:srcRect r="8624" b="-2"/>
          <a:stretch>
            <a:fillRect/>
          </a:stretch>
        </p:blipFill>
        <p:spPr>
          <a:xfrm>
            <a:off x="20" y="10"/>
            <a:ext cx="4872546" cy="4212698"/>
          </a:xfrm>
          <a:prstGeom prst="rect">
            <a:avLst/>
          </a:prstGeom>
        </p:spPr>
      </p:pic>
      <p:pic>
        <p:nvPicPr>
          <p:cNvPr id="6" name="Picture 5">
            <a:extLst>
              <a:ext uri="{FF2B5EF4-FFF2-40B4-BE49-F238E27FC236}">
                <a16:creationId xmlns:a16="http://schemas.microsoft.com/office/drawing/2014/main" id="{54983D78-7465-317D-535A-15258867C99E}"/>
              </a:ext>
            </a:extLst>
          </p:cNvPr>
          <p:cNvPicPr>
            <a:picLocks noChangeAspect="1"/>
          </p:cNvPicPr>
          <p:nvPr/>
        </p:nvPicPr>
        <p:blipFill>
          <a:blip r:embed="rId6"/>
          <a:srcRect t="2037" r="3" b="18318"/>
          <a:stretch>
            <a:fillRect/>
          </a:stretch>
        </p:blipFill>
        <p:spPr>
          <a:xfrm>
            <a:off x="5033433" y="1"/>
            <a:ext cx="6259407" cy="4212708"/>
          </a:xfrm>
          <a:prstGeom prst="rect">
            <a:avLst/>
          </a:prstGeom>
        </p:spPr>
      </p:pic>
      <p:cxnSp>
        <p:nvCxnSpPr>
          <p:cNvPr id="16" name="Straight Connector 15">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D8881B17-C47E-6BBB-A7CB-F424ADF2E812}"/>
              </a:ext>
            </a:extLst>
          </p:cNvPr>
          <p:cNvSpPr>
            <a:spLocks noGrp="1"/>
          </p:cNvSpPr>
          <p:nvPr>
            <p:ph idx="1"/>
          </p:nvPr>
        </p:nvSpPr>
        <p:spPr>
          <a:xfrm>
            <a:off x="5288640" y="4564673"/>
            <a:ext cx="5665871" cy="1615463"/>
          </a:xfrm>
        </p:spPr>
        <p:txBody>
          <a:bodyPr anchor="ctr">
            <a:normAutofit/>
          </a:bodyPr>
          <a:lstStyle/>
          <a:p>
            <a:r>
              <a:rPr lang="en-US" sz="1600" dirty="0"/>
              <a:t>Advance search strategies work in ERIC too. </a:t>
            </a:r>
          </a:p>
          <a:p>
            <a:r>
              <a:rPr lang="en-US" sz="1600" dirty="0"/>
              <a:t>The limiters can be found on the left hand side after your search populates.</a:t>
            </a:r>
          </a:p>
        </p:txBody>
      </p:sp>
      <p:pic>
        <p:nvPicPr>
          <p:cNvPr id="3" name="slide 28">
            <a:hlinkClick r:id="" action="ppaction://media"/>
            <a:extLst>
              <a:ext uri="{FF2B5EF4-FFF2-40B4-BE49-F238E27FC236}">
                <a16:creationId xmlns:a16="http://schemas.microsoft.com/office/drawing/2014/main" id="{10E9C88C-A924-4106-0F44-832154279B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7800" y="6016625"/>
            <a:ext cx="730250" cy="730250"/>
          </a:xfrm>
          <a:prstGeom prst="rect">
            <a:avLst/>
          </a:prstGeom>
        </p:spPr>
      </p:pic>
    </p:spTree>
    <p:extLst>
      <p:ext uri="{BB962C8B-B14F-4D97-AF65-F5344CB8AC3E}">
        <p14:creationId xmlns:p14="http://schemas.microsoft.com/office/powerpoint/2010/main" val="1071964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9141F0-6DE7-68B1-0811-9E5CD8B027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B02CC05-FFC1-3BEF-FF14-4405C148C0A5}"/>
              </a:ext>
            </a:extLst>
          </p:cNvPr>
          <p:cNvSpPr>
            <a:spLocks noGrp="1"/>
          </p:cNvSpPr>
          <p:nvPr>
            <p:ph type="title"/>
          </p:nvPr>
        </p:nvSpPr>
        <p:spPr>
          <a:xfrm>
            <a:off x="8318090" y="758952"/>
            <a:ext cx="2802194" cy="4041648"/>
          </a:xfrm>
        </p:spPr>
        <p:txBody>
          <a:bodyPr vert="horz" lIns="91440" tIns="45720" rIns="91440" bIns="45720" rtlCol="0" anchor="b">
            <a:normAutofit/>
          </a:bodyPr>
          <a:lstStyle/>
          <a:p>
            <a:pPr>
              <a:lnSpc>
                <a:spcPct val="85000"/>
              </a:lnSpc>
            </a:pPr>
            <a:r>
              <a:rPr lang="en-US">
                <a:solidFill>
                  <a:srgbClr val="FFFFFF"/>
                </a:solidFill>
              </a:rPr>
              <a:t>Accessing Articles in ERIC</a:t>
            </a:r>
          </a:p>
        </p:txBody>
      </p:sp>
      <p:sp useBgFill="1">
        <p:nvSpPr>
          <p:cNvPr id="18" name="Rectangle 17">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7F2D1AD8-3039-C393-C5EA-D8FBA4D9E1A2}"/>
              </a:ext>
            </a:extLst>
          </p:cNvPr>
          <p:cNvPicPr>
            <a:picLocks noGrp="1" noChangeAspect="1"/>
          </p:cNvPicPr>
          <p:nvPr>
            <p:ph idx="1"/>
          </p:nvPr>
        </p:nvPicPr>
        <p:blipFill>
          <a:blip r:embed="rId5"/>
          <a:stretch/>
        </p:blipFill>
        <p:spPr>
          <a:xfrm>
            <a:off x="1563716" y="484632"/>
            <a:ext cx="5338140" cy="5882248"/>
          </a:xfrm>
          <a:prstGeom prst="rect">
            <a:avLst/>
          </a:prstGeom>
        </p:spPr>
      </p:pic>
      <p:sp>
        <p:nvSpPr>
          <p:cNvPr id="20" name="Rectangle 19">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 29">
            <a:hlinkClick r:id="" action="ppaction://media"/>
            <a:extLst>
              <a:ext uri="{FF2B5EF4-FFF2-40B4-BE49-F238E27FC236}">
                <a16:creationId xmlns:a16="http://schemas.microsoft.com/office/drawing/2014/main" id="{FDD4E6E2-F9BB-8A36-FD37-EC225DF9FC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668" y="5996856"/>
            <a:ext cx="730250" cy="730250"/>
          </a:xfrm>
          <a:prstGeom prst="rect">
            <a:avLst/>
          </a:prstGeom>
        </p:spPr>
      </p:pic>
    </p:spTree>
    <p:extLst>
      <p:ext uri="{BB962C8B-B14F-4D97-AF65-F5344CB8AC3E}">
        <p14:creationId xmlns:p14="http://schemas.microsoft.com/office/powerpoint/2010/main" val="3276640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68C397E-C9BC-4DE8-986D-204E427AD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1261872" y="5143500"/>
            <a:ext cx="9692640" cy="1325562"/>
          </a:xfrm>
        </p:spPr>
        <p:txBody>
          <a:bodyPr vert="horz" lIns="91440" tIns="45720" rIns="91440" bIns="45720" rtlCol="0" anchor="b">
            <a:normAutofit/>
          </a:bodyPr>
          <a:lstStyle/>
          <a:p>
            <a:r>
              <a:rPr lang="en-US" b="1"/>
              <a:t>What is The Virtual Library?</a:t>
            </a:r>
          </a:p>
        </p:txBody>
      </p:sp>
      <p:sp>
        <p:nvSpPr>
          <p:cNvPr id="29" name="Rectangle 28">
            <a:extLst>
              <a:ext uri="{FF2B5EF4-FFF2-40B4-BE49-F238E27FC236}">
                <a16:creationId xmlns:a16="http://schemas.microsoft.com/office/drawing/2014/main" id="{F853C71C-EE3C-44D8-8587-9A4D9D5CC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30" name="Text Placeholder 2">
            <a:extLst>
              <a:ext uri="{FF2B5EF4-FFF2-40B4-BE49-F238E27FC236}">
                <a16:creationId xmlns:a16="http://schemas.microsoft.com/office/drawing/2014/main" id="{794445F4-1B42-8B65-A309-196A1668EAA7}"/>
              </a:ext>
            </a:extLst>
          </p:cNvPr>
          <p:cNvGraphicFramePr/>
          <p:nvPr>
            <p:extLst>
              <p:ext uri="{D42A27DB-BD31-4B8C-83A1-F6EECF244321}">
                <p14:modId xmlns:p14="http://schemas.microsoft.com/office/powerpoint/2010/main" val="1156681272"/>
              </p:ext>
            </p:extLst>
          </p:nvPr>
        </p:nvGraphicFramePr>
        <p:xfrm>
          <a:off x="1262063" y="462337"/>
          <a:ext cx="922576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4" name="Slide 3">
            <a:hlinkClick r:id="" action="ppaction://media"/>
            <a:extLst>
              <a:ext uri="{FF2B5EF4-FFF2-40B4-BE49-F238E27FC236}">
                <a16:creationId xmlns:a16="http://schemas.microsoft.com/office/drawing/2014/main" id="{6EC26634-430B-725F-4E56-E1E0E9140D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0649" y="5953724"/>
            <a:ext cx="730250" cy="730250"/>
          </a:xfrm>
          <a:prstGeom prst="rect">
            <a:avLst/>
          </a:prstGeom>
        </p:spPr>
      </p:pic>
    </p:spTree>
    <p:extLst>
      <p:ext uri="{BB962C8B-B14F-4D97-AF65-F5344CB8AC3E}">
        <p14:creationId xmlns:p14="http://schemas.microsoft.com/office/powerpoint/2010/main" val="1663780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00C6F1-6BB6-EC16-5300-01DA5B5837EB}"/>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C76FC3FF-36B0-64D1-E1C2-973355021C5F}"/>
              </a:ext>
            </a:extLst>
          </p:cNvPr>
          <p:cNvSpPr>
            <a:spLocks noGrp="1"/>
          </p:cNvSpPr>
          <p:nvPr>
            <p:ph type="title"/>
          </p:nvPr>
        </p:nvSpPr>
        <p:spPr>
          <a:xfrm>
            <a:off x="643468" y="4564674"/>
            <a:ext cx="4010820" cy="1615461"/>
          </a:xfrm>
        </p:spPr>
        <p:txBody>
          <a:bodyPr vert="horz" lIns="91440" tIns="45720" rIns="91440" bIns="45720" rtlCol="0" anchor="ctr">
            <a:normAutofit/>
          </a:bodyPr>
          <a:lstStyle/>
          <a:p>
            <a:r>
              <a:rPr kumimoji="0" lang="en-US" sz="3200" b="0" i="0" u="none" strike="noStrike" cap="all" normalizeH="0" noProof="0">
                <a:ln>
                  <a:noFill/>
                </a:ln>
                <a:effectLst/>
                <a:uLnTx/>
                <a:uFillTx/>
              </a:rPr>
              <a:t>Accessing</a:t>
            </a:r>
            <a:r>
              <a:rPr lang="en-US" sz="3200"/>
              <a:t> articles in LIRN</a:t>
            </a:r>
          </a:p>
        </p:txBody>
      </p:sp>
      <p:pic>
        <p:nvPicPr>
          <p:cNvPr id="2" name="Picture 1" descr="A screenshot of a computer&#10;&#10;AI-generated content may be incorrect.">
            <a:extLst>
              <a:ext uri="{FF2B5EF4-FFF2-40B4-BE49-F238E27FC236}">
                <a16:creationId xmlns:a16="http://schemas.microsoft.com/office/drawing/2014/main" id="{087FC283-1174-3CD9-05C8-894C9FDB41F6}"/>
              </a:ext>
            </a:extLst>
          </p:cNvPr>
          <p:cNvPicPr>
            <a:picLocks noChangeAspect="1"/>
          </p:cNvPicPr>
          <p:nvPr/>
        </p:nvPicPr>
        <p:blipFill>
          <a:blip r:embed="rId5"/>
          <a:stretch>
            <a:fillRect/>
          </a:stretch>
        </p:blipFill>
        <p:spPr>
          <a:xfrm>
            <a:off x="5966095" y="638524"/>
            <a:ext cx="4010820" cy="3529521"/>
          </a:xfrm>
          <a:prstGeom prst="rect">
            <a:avLst/>
          </a:prstGeom>
        </p:spPr>
      </p:pic>
      <p:pic>
        <p:nvPicPr>
          <p:cNvPr id="7" name="Content Placeholder 6" descr="A screenshot of a computer&#10;&#10;AI-generated content may be incorrect.">
            <a:extLst>
              <a:ext uri="{FF2B5EF4-FFF2-40B4-BE49-F238E27FC236}">
                <a16:creationId xmlns:a16="http://schemas.microsoft.com/office/drawing/2014/main" id="{AA8982AC-07E0-D2F0-62DF-4CBE7906F88E}"/>
              </a:ext>
            </a:extLst>
          </p:cNvPr>
          <p:cNvPicPr>
            <a:picLocks noGrp="1" noChangeAspect="1"/>
          </p:cNvPicPr>
          <p:nvPr>
            <p:ph idx="1"/>
          </p:nvPr>
        </p:nvPicPr>
        <p:blipFill>
          <a:blip r:embed="rId6"/>
          <a:stretch>
            <a:fillRect/>
          </a:stretch>
        </p:blipFill>
        <p:spPr>
          <a:xfrm>
            <a:off x="454095" y="643467"/>
            <a:ext cx="4375455" cy="3587873"/>
          </a:xfrm>
          <a:prstGeom prst="rect">
            <a:avLst/>
          </a:prstGeom>
        </p:spPr>
      </p:pic>
      <p:cxnSp>
        <p:nvCxnSpPr>
          <p:cNvPr id="39" name="Straight Connector 38">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6EC38F-F4EA-2673-89E6-E229D859BA10}"/>
              </a:ext>
            </a:extLst>
          </p:cNvPr>
          <p:cNvSpPr txBox="1"/>
          <p:nvPr/>
        </p:nvSpPr>
        <p:spPr>
          <a:xfrm>
            <a:off x="5288641" y="4564673"/>
            <a:ext cx="5356176" cy="1615463"/>
          </a:xfrm>
          <a:prstGeom prst="rect">
            <a:avLst/>
          </a:prstGeom>
        </p:spPr>
        <p:txBody>
          <a:bodyPr vert="horz" lIns="91440" tIns="45720" rIns="91440" bIns="45720" rtlCol="0" anchor="ctr">
            <a:normAutofit/>
          </a:bodyPr>
          <a:lstStyle/>
          <a:p>
            <a:pPr indent="-182880" defTabSz="914400">
              <a:spcAft>
                <a:spcPts val="600"/>
              </a:spcAft>
              <a:buClr>
                <a:schemeClr val="accent1"/>
              </a:buClr>
            </a:pPr>
            <a:r>
              <a:rPr lang="en-US" sz="1600"/>
              <a:t>Refine your search and then access your article by clicking the full text link on the top right.</a:t>
            </a:r>
          </a:p>
        </p:txBody>
      </p:sp>
      <p:sp>
        <p:nvSpPr>
          <p:cNvPr id="4" name="Footer Placeholder 3">
            <a:extLst>
              <a:ext uri="{FF2B5EF4-FFF2-40B4-BE49-F238E27FC236}">
                <a16:creationId xmlns:a16="http://schemas.microsoft.com/office/drawing/2014/main" id="{B6C1813E-0389-9BEB-01D5-CB34AF5D9D68}"/>
              </a:ext>
            </a:extLst>
          </p:cNvPr>
          <p:cNvSpPr>
            <a:spLocks noGrp="1"/>
          </p:cNvSpPr>
          <p:nvPr>
            <p:ph type="ftr" sz="quarter" idx="11"/>
          </p:nvPr>
        </p:nvSpPr>
        <p:spPr>
          <a:xfrm rot="16200000">
            <a:off x="9959341" y="4046537"/>
            <a:ext cx="3581400" cy="365125"/>
          </a:xfrm>
        </p:spPr>
        <p:txBody>
          <a:bodyPr vert="horz" lIns="91440" tIns="45720" rIns="91440" bIns="45720" rtlCol="0" anchor="ctr">
            <a:normAutofit/>
          </a:bodyPr>
          <a:lstStyle/>
          <a:p>
            <a:pPr>
              <a:spcAft>
                <a:spcPts val="600"/>
              </a:spcAft>
            </a:pPr>
            <a:r>
              <a:rPr lang="en-US" kern="1200">
                <a:solidFill>
                  <a:schemeClr val="tx2">
                    <a:lumMod val="20000"/>
                    <a:lumOff val="80000"/>
                  </a:schemeClr>
                </a:solidFill>
                <a:latin typeface="+mn-lt"/>
                <a:ea typeface="+mn-ea"/>
                <a:cs typeface="+mn-cs"/>
              </a:rPr>
              <a:t>PRESENTATION TITLE</a:t>
            </a:r>
          </a:p>
        </p:txBody>
      </p:sp>
      <p:sp>
        <p:nvSpPr>
          <p:cNvPr id="5" name="Slide Number Placeholder 4">
            <a:extLst>
              <a:ext uri="{FF2B5EF4-FFF2-40B4-BE49-F238E27FC236}">
                <a16:creationId xmlns:a16="http://schemas.microsoft.com/office/drawing/2014/main" id="{582C085C-F946-0CE3-556C-878A375D68BD}"/>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A49DFD55-3C28-40EF-9E31-A92D2E4017FF}" type="slidenum">
              <a:rPr lang="en-US" smtClean="0"/>
              <a:pPr>
                <a:lnSpc>
                  <a:spcPct val="90000"/>
                </a:lnSpc>
                <a:spcAft>
                  <a:spcPts val="600"/>
                </a:spcAft>
              </a:pPr>
              <a:t>30</a:t>
            </a:fld>
            <a:endParaRPr lang="en-US"/>
          </a:p>
        </p:txBody>
      </p:sp>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3EABC94E-2354-B36E-067C-7F1A9122F468}"/>
                  </a:ext>
                </a:extLst>
              </p14:cNvPr>
              <p14:cNvContentPartPr/>
              <p14:nvPr/>
            </p14:nvContentPartPr>
            <p14:xfrm>
              <a:off x="9143999" y="1955683"/>
              <a:ext cx="515391" cy="11868"/>
            </p14:xfrm>
          </p:contentPart>
        </mc:Choice>
        <mc:Fallback>
          <p:pic>
            <p:nvPicPr>
              <p:cNvPr id="3" name="Ink 2">
                <a:extLst>
                  <a:ext uri="{FF2B5EF4-FFF2-40B4-BE49-F238E27FC236}">
                    <a16:creationId xmlns:a16="http://schemas.microsoft.com/office/drawing/2014/main" id="{3EABC94E-2354-B36E-067C-7F1A9122F468}"/>
                  </a:ext>
                </a:extLst>
              </p:cNvPr>
              <p:cNvPicPr/>
              <p:nvPr/>
            </p:nvPicPr>
            <p:blipFill>
              <a:blip r:embed="rId8"/>
              <a:stretch>
                <a:fillRect/>
              </a:stretch>
            </p:blipFill>
            <p:spPr>
              <a:xfrm>
                <a:off x="9090410" y="1851314"/>
                <a:ext cx="622929" cy="220954"/>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385DD0CB-21A5-1412-F0E8-E30F9B2C3C3E}"/>
                  </a:ext>
                </a:extLst>
              </p14:cNvPr>
              <p14:cNvContentPartPr/>
              <p14:nvPr/>
            </p14:nvContentPartPr>
            <p14:xfrm>
              <a:off x="523164" y="3855492"/>
              <a:ext cx="581566" cy="52451"/>
            </p14:xfrm>
          </p:contentPart>
        </mc:Choice>
        <mc:Fallback>
          <p:pic>
            <p:nvPicPr>
              <p:cNvPr id="6" name="Ink 5">
                <a:extLst>
                  <a:ext uri="{FF2B5EF4-FFF2-40B4-BE49-F238E27FC236}">
                    <a16:creationId xmlns:a16="http://schemas.microsoft.com/office/drawing/2014/main" id="{385DD0CB-21A5-1412-F0E8-E30F9B2C3C3E}"/>
                  </a:ext>
                </a:extLst>
              </p:cNvPr>
              <p:cNvPicPr/>
              <p:nvPr/>
            </p:nvPicPr>
            <p:blipFill>
              <a:blip r:embed="rId10"/>
              <a:stretch>
                <a:fillRect/>
              </a:stretch>
            </p:blipFill>
            <p:spPr>
              <a:xfrm>
                <a:off x="469182" y="3748806"/>
                <a:ext cx="689170" cy="266180"/>
              </a:xfrm>
              <a:prstGeom prst="rect">
                <a:avLst/>
              </a:prstGeom>
            </p:spPr>
          </p:pic>
        </mc:Fallback>
      </mc:AlternateContent>
      <p:pic>
        <p:nvPicPr>
          <p:cNvPr id="9" name="slide 30">
            <a:hlinkClick r:id="" action="ppaction://media"/>
            <a:extLst>
              <a:ext uri="{FF2B5EF4-FFF2-40B4-BE49-F238E27FC236}">
                <a16:creationId xmlns:a16="http://schemas.microsoft.com/office/drawing/2014/main" id="{7D42F5B3-B8F8-7827-3B2E-BBCC6F3CA0F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8750" y="5940425"/>
            <a:ext cx="730250" cy="730250"/>
          </a:xfrm>
          <a:prstGeom prst="rect">
            <a:avLst/>
          </a:prstGeom>
        </p:spPr>
      </p:pic>
    </p:spTree>
    <p:extLst>
      <p:ext uri="{BB962C8B-B14F-4D97-AF65-F5344CB8AC3E}">
        <p14:creationId xmlns:p14="http://schemas.microsoft.com/office/powerpoint/2010/main" val="18400652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298ECBA-3258-45DF-8FD4-7581736BC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62BF453-BD82-4B90-9FE7-517031338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C6B65F0-AD3B-6A18-9759-B83FE54270DB}"/>
              </a:ext>
            </a:extLst>
          </p:cNvPr>
          <p:cNvSpPr>
            <a:spLocks noGrp="1"/>
          </p:cNvSpPr>
          <p:nvPr>
            <p:ph type="title"/>
          </p:nvPr>
        </p:nvSpPr>
        <p:spPr>
          <a:xfrm>
            <a:off x="8318090" y="758952"/>
            <a:ext cx="2802194" cy="4041648"/>
          </a:xfrm>
        </p:spPr>
        <p:txBody>
          <a:bodyPr vert="horz" lIns="91440" tIns="45720" rIns="91440" bIns="45720" rtlCol="0" anchor="b">
            <a:normAutofit/>
          </a:bodyPr>
          <a:lstStyle/>
          <a:p>
            <a:pPr>
              <a:lnSpc>
                <a:spcPct val="85000"/>
              </a:lnSpc>
            </a:pPr>
            <a:r>
              <a:rPr lang="en-US">
                <a:solidFill>
                  <a:srgbClr val="FFFFFF"/>
                </a:solidFill>
              </a:rPr>
              <a:t>Accessing an article in LIRN</a:t>
            </a:r>
          </a:p>
        </p:txBody>
      </p:sp>
      <p:sp useBgFill="1">
        <p:nvSpPr>
          <p:cNvPr id="17" name="Rectangle 16">
            <a:extLst>
              <a:ext uri="{FF2B5EF4-FFF2-40B4-BE49-F238E27FC236}">
                <a16:creationId xmlns:a16="http://schemas.microsoft.com/office/drawing/2014/main" id="{072366D3-9B5C-42E1-9906-77FF6BB55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3" y="0"/>
            <a:ext cx="756100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screenshot of a computer&#10;&#10;AI-generated content may be incorrect.">
            <a:extLst>
              <a:ext uri="{FF2B5EF4-FFF2-40B4-BE49-F238E27FC236}">
                <a16:creationId xmlns:a16="http://schemas.microsoft.com/office/drawing/2014/main" id="{FDC6C329-CC37-99E9-FE81-9FDEBA81DA7C}"/>
              </a:ext>
            </a:extLst>
          </p:cNvPr>
          <p:cNvPicPr>
            <a:picLocks noGrp="1" noChangeAspect="1"/>
          </p:cNvPicPr>
          <p:nvPr>
            <p:ph idx="1"/>
          </p:nvPr>
        </p:nvPicPr>
        <p:blipFill>
          <a:blip r:embed="rId5"/>
          <a:stretch>
            <a:fillRect/>
          </a:stretch>
        </p:blipFill>
        <p:spPr>
          <a:xfrm>
            <a:off x="1600481" y="484632"/>
            <a:ext cx="5264611" cy="5882248"/>
          </a:xfrm>
          <a:prstGeom prst="rect">
            <a:avLst/>
          </a:prstGeom>
        </p:spPr>
      </p:pic>
      <p:sp>
        <p:nvSpPr>
          <p:cNvPr id="19" name="Rectangle 18">
            <a:extLst>
              <a:ext uri="{FF2B5EF4-FFF2-40B4-BE49-F238E27FC236}">
                <a16:creationId xmlns:a16="http://schemas.microsoft.com/office/drawing/2014/main" id="{121F5E60-4E89-4B16-A245-12BD99359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F31EB12-A24E-2946-6D0A-B7416A538546}"/>
              </a:ext>
            </a:extLst>
          </p:cNvPr>
          <p:cNvSpPr>
            <a:spLocks noGrp="1"/>
          </p:cNvSpPr>
          <p:nvPr>
            <p:ph type="ftr" sz="quarter" idx="11"/>
          </p:nvPr>
        </p:nvSpPr>
        <p:spPr>
          <a:xfrm rot="16200000">
            <a:off x="9959341" y="4046537"/>
            <a:ext cx="3581400" cy="365125"/>
          </a:xfrm>
        </p:spPr>
        <p:txBody>
          <a:bodyPr vert="horz" lIns="91440" tIns="45720" rIns="91440" bIns="45720" rtlCol="0" anchor="ctr">
            <a:normAutofit/>
          </a:bodyPr>
          <a:lstStyle/>
          <a:p>
            <a:pPr>
              <a:spcAft>
                <a:spcPts val="600"/>
              </a:spcAft>
            </a:pPr>
            <a:r>
              <a:rPr lang="en-US" kern="1200">
                <a:solidFill>
                  <a:srgbClr val="A6A6A6"/>
                </a:solidFill>
                <a:latin typeface="+mn-lt"/>
                <a:ea typeface="+mn-ea"/>
                <a:cs typeface="+mn-cs"/>
              </a:rPr>
              <a:t>PRESENTATION TITLE</a:t>
            </a:r>
          </a:p>
        </p:txBody>
      </p:sp>
      <p:sp>
        <p:nvSpPr>
          <p:cNvPr id="5" name="Slide Number Placeholder 4">
            <a:extLst>
              <a:ext uri="{FF2B5EF4-FFF2-40B4-BE49-F238E27FC236}">
                <a16:creationId xmlns:a16="http://schemas.microsoft.com/office/drawing/2014/main" id="{E68AFA79-B7A1-34B2-C671-64D90D412B1D}"/>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A49DFD55-3C28-40EF-9E31-A92D2E4017FF}" type="slidenum">
              <a:rPr lang="en-US">
                <a:solidFill>
                  <a:srgbClr val="A6A6A6"/>
                </a:solidFill>
              </a:rPr>
              <a:pPr>
                <a:lnSpc>
                  <a:spcPct val="90000"/>
                </a:lnSpc>
                <a:spcAft>
                  <a:spcPts val="600"/>
                </a:spcAft>
              </a:pPr>
              <a:t>31</a:t>
            </a:fld>
            <a:endParaRPr lang="en-US">
              <a:solidFill>
                <a:srgbClr val="A6A6A6"/>
              </a:solidFill>
            </a:endParaRPr>
          </a:p>
        </p:txBody>
      </p:sp>
      <p:pic>
        <p:nvPicPr>
          <p:cNvPr id="3" name="slide 31">
            <a:hlinkClick r:id="" action="ppaction://media"/>
            <a:extLst>
              <a:ext uri="{FF2B5EF4-FFF2-40B4-BE49-F238E27FC236}">
                <a16:creationId xmlns:a16="http://schemas.microsoft.com/office/drawing/2014/main" id="{9F99533D-5BC6-6159-2BE8-89D9202C6F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8158" y="6039988"/>
            <a:ext cx="730250" cy="730250"/>
          </a:xfrm>
          <a:prstGeom prst="rect">
            <a:avLst/>
          </a:prstGeom>
        </p:spPr>
      </p:pic>
    </p:spTree>
    <p:extLst>
      <p:ext uri="{BB962C8B-B14F-4D97-AF65-F5344CB8AC3E}">
        <p14:creationId xmlns:p14="http://schemas.microsoft.com/office/powerpoint/2010/main" val="2271845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762301-F83A-4BEA-9D11-E6C99FB574A8}"/>
              </a:ext>
            </a:extLst>
          </p:cNvPr>
          <p:cNvSpPr>
            <a:spLocks noGrp="1"/>
          </p:cNvSpPr>
          <p:nvPr>
            <p:ph type="title"/>
          </p:nvPr>
        </p:nvSpPr>
        <p:spPr/>
        <p:txBody>
          <a:bodyPr/>
          <a:lstStyle/>
          <a:p>
            <a:r>
              <a:rPr lang="en-US" dirty="0"/>
              <a:t>Your Turn</a:t>
            </a:r>
          </a:p>
        </p:txBody>
      </p:sp>
      <p:pic>
        <p:nvPicPr>
          <p:cNvPr id="51" name="Graphic 51" descr="Postit Notes with solid fill">
            <a:extLst>
              <a:ext uri="{FF2B5EF4-FFF2-40B4-BE49-F238E27FC236}">
                <a16:creationId xmlns:a16="http://schemas.microsoft.com/office/drawing/2014/main" id="{91FEDF8B-B33D-468D-E8A7-A24DE4A7F9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60133" y="572910"/>
            <a:ext cx="914400" cy="914400"/>
          </a:xfrm>
          <a:prstGeom prst="rect">
            <a:avLst/>
          </a:prstGeom>
        </p:spPr>
      </p:pic>
      <p:pic>
        <p:nvPicPr>
          <p:cNvPr id="52" name="Graphic 52" descr="Postit Notes with solid fill">
            <a:extLst>
              <a:ext uri="{FF2B5EF4-FFF2-40B4-BE49-F238E27FC236}">
                <a16:creationId xmlns:a16="http://schemas.microsoft.com/office/drawing/2014/main" id="{48D232F6-635C-6C41-45DE-BD182354BD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62786" y="442972"/>
            <a:ext cx="1177807" cy="1177807"/>
          </a:xfrm>
          <a:prstGeom prst="rect">
            <a:avLst/>
          </a:prstGeom>
        </p:spPr>
      </p:pic>
      <p:graphicFrame>
        <p:nvGraphicFramePr>
          <p:cNvPr id="54" name="TextBox 4">
            <a:extLst>
              <a:ext uri="{FF2B5EF4-FFF2-40B4-BE49-F238E27FC236}">
                <a16:creationId xmlns:a16="http://schemas.microsoft.com/office/drawing/2014/main" id="{7EA74C1B-E2D0-C9CF-9324-9DD54D80A06F}"/>
              </a:ext>
            </a:extLst>
          </p:cNvPr>
          <p:cNvGraphicFramePr/>
          <p:nvPr>
            <p:extLst>
              <p:ext uri="{D42A27DB-BD31-4B8C-83A1-F6EECF244321}">
                <p14:modId xmlns:p14="http://schemas.microsoft.com/office/powerpoint/2010/main" val="1242949975"/>
              </p:ext>
            </p:extLst>
          </p:nvPr>
        </p:nvGraphicFramePr>
        <p:xfrm>
          <a:off x="1521148" y="2459504"/>
          <a:ext cx="9149704" cy="317009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8" name="slide 32">
            <a:hlinkClick r:id="" action="ppaction://media"/>
            <a:extLst>
              <a:ext uri="{FF2B5EF4-FFF2-40B4-BE49-F238E27FC236}">
                <a16:creationId xmlns:a16="http://schemas.microsoft.com/office/drawing/2014/main" id="{E2CEA05D-7129-93F7-D160-C954A8FE751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92100" y="5930900"/>
            <a:ext cx="730250" cy="730250"/>
          </a:xfrm>
          <a:prstGeom prst="rect">
            <a:avLst/>
          </a:prstGeom>
        </p:spPr>
      </p:pic>
    </p:spTree>
    <p:extLst>
      <p:ext uri="{BB962C8B-B14F-4D97-AF65-F5344CB8AC3E}">
        <p14:creationId xmlns:p14="http://schemas.microsoft.com/office/powerpoint/2010/main" val="2896385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466C88B-B170-4C69-85D3-FD6AD975F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20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80FE256-DF37-4639-8CB7-2E2F1897A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3564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5522600" y="36576"/>
            <a:ext cx="5157591" cy="4041648"/>
          </a:xfrm>
        </p:spPr>
        <p:txBody>
          <a:bodyPr>
            <a:normAutofit/>
          </a:bodyPr>
          <a:lstStyle/>
          <a:p>
            <a:r>
              <a:rPr lang="en-US" dirty="0">
                <a:solidFill>
                  <a:srgbClr val="FFFFFF"/>
                </a:solidFill>
              </a:rPr>
              <a:t>Managing Results</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a:xfrm>
            <a:off x="5518039" y="4354449"/>
            <a:ext cx="5157592" cy="1691640"/>
          </a:xfrm>
        </p:spPr>
        <p:txBody>
          <a:bodyPr vert="horz" lIns="91440" tIns="45720" rIns="91440" bIns="45720" rtlCol="0">
            <a:normAutofit/>
          </a:bodyPr>
          <a:lstStyle/>
          <a:p>
            <a:pPr marL="342900" indent="-342900">
              <a:buAutoNum type="arabicParenR"/>
            </a:pPr>
            <a:r>
              <a:rPr lang="en-US" sz="2000" dirty="0">
                <a:solidFill>
                  <a:srgbClr val="D9D9D9"/>
                </a:solidFill>
              </a:rPr>
              <a:t>Read abstracts first</a:t>
            </a:r>
          </a:p>
          <a:p>
            <a:pPr marL="342900" indent="-342900">
              <a:buAutoNum type="arabicParenR"/>
            </a:pPr>
            <a:r>
              <a:rPr lang="en-US" sz="2000" dirty="0">
                <a:solidFill>
                  <a:srgbClr val="D9D9D9"/>
                </a:solidFill>
              </a:rPr>
              <a:t>Save, email, or print articles</a:t>
            </a:r>
          </a:p>
          <a:p>
            <a:pPr marL="342900" indent="-342900">
              <a:buAutoNum type="arabicParenR"/>
            </a:pPr>
            <a:r>
              <a:rPr lang="en-US" sz="2000" dirty="0">
                <a:solidFill>
                  <a:srgbClr val="D9D9D9"/>
                </a:solidFill>
              </a:rPr>
              <a:t>Use the “Cite” tool (but double-check formatting!)</a:t>
            </a:r>
          </a:p>
        </p:txBody>
      </p:sp>
      <p:sp useBgFill="1">
        <p:nvSpPr>
          <p:cNvPr id="30" name="Rectangle 29">
            <a:extLst>
              <a:ext uri="{FF2B5EF4-FFF2-40B4-BE49-F238E27FC236}">
                <a16:creationId xmlns:a16="http://schemas.microsoft.com/office/drawing/2014/main" id="{FDD1039A-772C-4213-A092-0D8A9EF4A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46199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4" descr="Presentation with pie chart with solid fill">
            <a:extLst>
              <a:ext uri="{FF2B5EF4-FFF2-40B4-BE49-F238E27FC236}">
                <a16:creationId xmlns:a16="http://schemas.microsoft.com/office/drawing/2014/main" id="{D3206735-4096-44A9-8BD6-8C7CA9967B5C}"/>
              </a:ext>
            </a:extLst>
          </p:cNvPr>
          <p:cNvPicPr>
            <a:picLocks noChangeAspect="1"/>
          </p:cNvPicPr>
          <p:nvPr/>
        </p:nvPicPr>
        <p:blipFill>
          <a:blip r:embed="rId5">
            <a:extLst>
              <a:ext uri="{96DAC541-7B7A-43D3-8B79-37D633B846F1}">
                <asvg:svgBlip xmlns:asvg="http://schemas.microsoft.com/office/drawing/2016/SVG/main" r:embed="rId6"/>
              </a:ext>
            </a:extLst>
          </a:blip>
          <a:stretch/>
        </p:blipFill>
        <p:spPr>
          <a:xfrm>
            <a:off x="902987" y="1566474"/>
            <a:ext cx="3718563" cy="3718563"/>
          </a:xfrm>
          <a:prstGeom prst="rect">
            <a:avLst/>
          </a:prstGeom>
        </p:spPr>
      </p:pic>
      <p:sp>
        <p:nvSpPr>
          <p:cNvPr id="31" name="Rectangle 30">
            <a:extLst>
              <a:ext uri="{FF2B5EF4-FFF2-40B4-BE49-F238E27FC236}">
                <a16:creationId xmlns:a16="http://schemas.microsoft.com/office/drawing/2014/main" id="{0B39728D-66CA-4175-956D-FE26F3225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899160"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 33">
            <a:hlinkClick r:id="" action="ppaction://media"/>
            <a:extLst>
              <a:ext uri="{FF2B5EF4-FFF2-40B4-BE49-F238E27FC236}">
                <a16:creationId xmlns:a16="http://schemas.microsoft.com/office/drawing/2014/main" id="{C880B2D1-9DD5-25DB-9FA5-13F7BAA67C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4025" y="6045200"/>
            <a:ext cx="730250" cy="730250"/>
          </a:xfrm>
          <a:prstGeom prst="rect">
            <a:avLst/>
          </a:prstGeom>
        </p:spPr>
      </p:pic>
    </p:spTree>
    <p:extLst>
      <p:ext uri="{BB962C8B-B14F-4D97-AF65-F5344CB8AC3E}">
        <p14:creationId xmlns:p14="http://schemas.microsoft.com/office/powerpoint/2010/main" val="37972809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0CDE036-DF09-D7E7-C9C8-D10B6C8D00FB}"/>
              </a:ext>
            </a:extLst>
          </p:cNvPr>
          <p:cNvSpPr>
            <a:spLocks noGrp="1"/>
          </p:cNvSpPr>
          <p:nvPr>
            <p:ph type="title"/>
          </p:nvPr>
        </p:nvSpPr>
        <p:spPr>
          <a:xfrm>
            <a:off x="718874" y="677863"/>
            <a:ext cx="4534047" cy="1325562"/>
          </a:xfrm>
        </p:spPr>
        <p:txBody>
          <a:bodyPr vert="horz" lIns="91440" tIns="45720" rIns="91440" bIns="45720" rtlCol="0" anchor="b">
            <a:normAutofit/>
          </a:bodyPr>
          <a:lstStyle/>
          <a:p>
            <a:pPr algn="l"/>
            <a:r>
              <a:rPr lang="en-US" sz="4400" spc="-50"/>
              <a:t>What is APA?</a:t>
            </a:r>
          </a:p>
        </p:txBody>
      </p:sp>
      <p:sp>
        <p:nvSpPr>
          <p:cNvPr id="3" name="Text Placeholder 2">
            <a:extLst>
              <a:ext uri="{FF2B5EF4-FFF2-40B4-BE49-F238E27FC236}">
                <a16:creationId xmlns:a16="http://schemas.microsoft.com/office/drawing/2014/main" id="{5A43E7F3-4CAD-8AB9-4266-653FC3F9924A}"/>
              </a:ext>
            </a:extLst>
          </p:cNvPr>
          <p:cNvSpPr>
            <a:spLocks noGrp="1"/>
          </p:cNvSpPr>
          <p:nvPr>
            <p:ph type="body" idx="1"/>
          </p:nvPr>
        </p:nvSpPr>
        <p:spPr>
          <a:xfrm>
            <a:off x="718874" y="2325158"/>
            <a:ext cx="4534048" cy="3854979"/>
          </a:xfrm>
        </p:spPr>
        <p:txBody>
          <a:bodyPr vert="horz" lIns="91440" tIns="45720" rIns="91440" bIns="45720" rtlCol="0">
            <a:normAutofit/>
          </a:bodyPr>
          <a:lstStyle/>
          <a:p>
            <a:pPr indent="-182880">
              <a:spcBef>
                <a:spcPct val="0"/>
              </a:spcBef>
              <a:spcAft>
                <a:spcPts val="600"/>
              </a:spcAft>
            </a:pPr>
            <a:endParaRPr lang="en-US" altLang="en-US">
              <a:latin typeface="+mn-lt"/>
              <a:ea typeface="+mn-ea"/>
              <a:cs typeface="+mn-cs"/>
            </a:endParaRPr>
          </a:p>
          <a:p>
            <a:pPr marL="457200" indent="-182880">
              <a:spcBef>
                <a:spcPct val="0"/>
              </a:spcBef>
              <a:spcAft>
                <a:spcPts val="600"/>
              </a:spcAft>
              <a:buFont typeface="Arial" panose="020B0604020202020204" pitchFamily="34" charset="0"/>
              <a:buChar char="•"/>
            </a:pPr>
            <a:r>
              <a:rPr lang="en-US" altLang="en-US">
                <a:latin typeface="+mn-lt"/>
                <a:ea typeface="+mn-ea"/>
                <a:cs typeface="+mn-cs"/>
              </a:rPr>
              <a:t>It is the American Psychological Association style of Writing.</a:t>
            </a:r>
          </a:p>
          <a:p>
            <a:pPr marL="457200" indent="-182880">
              <a:spcBef>
                <a:spcPct val="0"/>
              </a:spcBef>
              <a:spcAft>
                <a:spcPts val="600"/>
              </a:spcAft>
              <a:buFont typeface="Arial" panose="020B0604020202020204" pitchFamily="34" charset="0"/>
              <a:buChar char="•"/>
            </a:pPr>
            <a:endParaRPr lang="en-US" altLang="en-US">
              <a:latin typeface="+mn-lt"/>
              <a:ea typeface="+mn-ea"/>
              <a:cs typeface="+mn-cs"/>
            </a:endParaRPr>
          </a:p>
          <a:p>
            <a:pPr marL="457200" indent="-182880">
              <a:spcBef>
                <a:spcPct val="0"/>
              </a:spcBef>
              <a:spcAft>
                <a:spcPts val="600"/>
              </a:spcAft>
              <a:buFont typeface="Arial" panose="020B0604020202020204" pitchFamily="34" charset="0"/>
              <a:buChar char="•"/>
            </a:pPr>
            <a:r>
              <a:rPr lang="en-US" altLang="en-US">
                <a:latin typeface="+mn-lt"/>
                <a:ea typeface="+mn-ea"/>
                <a:cs typeface="+mn-cs"/>
              </a:rPr>
              <a:t>MRU Requirement. </a:t>
            </a:r>
          </a:p>
          <a:p>
            <a:pPr marL="457200" indent="-182880">
              <a:spcBef>
                <a:spcPct val="0"/>
              </a:spcBef>
              <a:spcAft>
                <a:spcPts val="600"/>
              </a:spcAft>
              <a:buFont typeface="Arial" panose="020B0604020202020204" pitchFamily="34" charset="0"/>
              <a:buChar char="•"/>
            </a:pPr>
            <a:endParaRPr lang="en-US" altLang="en-US">
              <a:latin typeface="+mn-lt"/>
              <a:ea typeface="+mn-ea"/>
              <a:cs typeface="+mn-cs"/>
            </a:endParaRPr>
          </a:p>
          <a:p>
            <a:pPr marL="457200" indent="-182880">
              <a:spcBef>
                <a:spcPct val="0"/>
              </a:spcBef>
              <a:spcAft>
                <a:spcPts val="600"/>
              </a:spcAft>
              <a:buFont typeface="Arial" panose="020B0604020202020204" pitchFamily="34" charset="0"/>
              <a:buChar char="•"/>
            </a:pPr>
            <a:r>
              <a:rPr lang="en-US" altLang="en-US">
                <a:latin typeface="+mn-lt"/>
                <a:ea typeface="+mn-ea"/>
                <a:cs typeface="+mn-cs"/>
              </a:rPr>
              <a:t>The APA manual is available </a:t>
            </a:r>
          </a:p>
          <a:p>
            <a:pPr indent="-182880">
              <a:spcBef>
                <a:spcPct val="0"/>
              </a:spcBef>
              <a:spcAft>
                <a:spcPts val="600"/>
              </a:spcAft>
            </a:pPr>
            <a:r>
              <a:rPr lang="en-US" altLang="en-US">
                <a:latin typeface="+mn-lt"/>
                <a:ea typeface="+mn-ea"/>
                <a:cs typeface="+mn-cs"/>
              </a:rPr>
              <a:t>      at the MRU Library!</a:t>
            </a:r>
          </a:p>
          <a:p>
            <a:pPr indent="-182880"/>
            <a:endParaRPr lang="en-US">
              <a:latin typeface="+mn-lt"/>
              <a:ea typeface="+mn-ea"/>
              <a:cs typeface="+mn-cs"/>
            </a:endParaRPr>
          </a:p>
        </p:txBody>
      </p:sp>
      <p:pic>
        <p:nvPicPr>
          <p:cNvPr id="11" name="Content Placeholder 10">
            <a:extLst>
              <a:ext uri="{FF2B5EF4-FFF2-40B4-BE49-F238E27FC236}">
                <a16:creationId xmlns:a16="http://schemas.microsoft.com/office/drawing/2014/main" id="{B33718DF-2EA0-48FD-42BD-24BF31F3BE08}"/>
              </a:ext>
            </a:extLst>
          </p:cNvPr>
          <p:cNvPicPr>
            <a:picLocks noGrp="1" noChangeAspect="1"/>
          </p:cNvPicPr>
          <p:nvPr>
            <p:ph sz="half" idx="2"/>
          </p:nvPr>
        </p:nvPicPr>
        <p:blipFill>
          <a:blip r:embed="rId5"/>
          <a:stretch>
            <a:fillRect/>
          </a:stretch>
        </p:blipFill>
        <p:spPr>
          <a:xfrm>
            <a:off x="6293972" y="661484"/>
            <a:ext cx="3888359" cy="5535031"/>
          </a:xfrm>
          <a:prstGeom prst="rect">
            <a:avLst/>
          </a:prstGeom>
        </p:spPr>
      </p:pic>
      <p:pic>
        <p:nvPicPr>
          <p:cNvPr id="4" name="slide 34">
            <a:hlinkClick r:id="" action="ppaction://media"/>
            <a:extLst>
              <a:ext uri="{FF2B5EF4-FFF2-40B4-BE49-F238E27FC236}">
                <a16:creationId xmlns:a16="http://schemas.microsoft.com/office/drawing/2014/main" id="{7B800312-ED2C-36CF-1F05-C88664083B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969" y="5809951"/>
            <a:ext cx="730250" cy="730250"/>
          </a:xfrm>
          <a:prstGeom prst="rect">
            <a:avLst/>
          </a:prstGeom>
        </p:spPr>
      </p:pic>
    </p:spTree>
    <p:extLst>
      <p:ext uri="{BB962C8B-B14F-4D97-AF65-F5344CB8AC3E}">
        <p14:creationId xmlns:p14="http://schemas.microsoft.com/office/powerpoint/2010/main" val="3070492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6D144-C2BA-1942-8477-D23CB2C59F99}"/>
              </a:ext>
            </a:extLst>
          </p:cNvPr>
          <p:cNvSpPr>
            <a:spLocks noGrp="1"/>
          </p:cNvSpPr>
          <p:nvPr>
            <p:ph type="title"/>
          </p:nvPr>
        </p:nvSpPr>
        <p:spPr/>
        <p:txBody>
          <a:bodyPr>
            <a:normAutofit/>
          </a:bodyPr>
          <a:lstStyle/>
          <a:p>
            <a:r>
              <a:rPr lang="en-US" dirty="0"/>
              <a:t>General APA FORMAT</a:t>
            </a:r>
          </a:p>
        </p:txBody>
      </p:sp>
      <p:graphicFrame>
        <p:nvGraphicFramePr>
          <p:cNvPr id="12" name="Subtitle 2">
            <a:extLst>
              <a:ext uri="{FF2B5EF4-FFF2-40B4-BE49-F238E27FC236}">
                <a16:creationId xmlns:a16="http://schemas.microsoft.com/office/drawing/2014/main" id="{3912EE96-B436-845F-F23E-741FA329660A}"/>
              </a:ext>
            </a:extLst>
          </p:cNvPr>
          <p:cNvGraphicFramePr>
            <a:graphicFrameLocks noGrp="1"/>
          </p:cNvGraphicFramePr>
          <p:nvPr>
            <p:ph idx="1"/>
          </p:nvPr>
        </p:nvGraphicFramePr>
        <p:xfrm>
          <a:off x="4504267" y="685800"/>
          <a:ext cx="6079066" cy="548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2B119476-9DE1-588C-01FF-B0BEAAE62CA4}"/>
              </a:ext>
            </a:extLst>
          </p:cNvPr>
          <p:cNvSpPr txBox="1"/>
          <p:nvPr/>
        </p:nvSpPr>
        <p:spPr>
          <a:xfrm>
            <a:off x="444803" y="4338939"/>
            <a:ext cx="3349958" cy="1231106"/>
          </a:xfrm>
          <a:prstGeom prst="rect">
            <a:avLst/>
          </a:prstGeom>
          <a:noFill/>
        </p:spPr>
        <p:txBody>
          <a:bodyPr wrap="square" rtlCol="0">
            <a:spAutoFit/>
          </a:bodyPr>
          <a:lstStyle/>
          <a:p>
            <a:r>
              <a:rPr lang="en-US" altLang="en-US" sz="1400" dirty="0">
                <a:latin typeface="Times New Roman" panose="02020603050405020304" pitchFamily="18" charset="0"/>
                <a:cs typeface="Times New Roman" panose="02020603050405020304" pitchFamily="18" charset="0"/>
              </a:rPr>
              <a:t>* Other fonts include 11-point Calibri, 11-point Arial, 10-point Lucida Sans Unicode,  11-point Georgia, 10-point Computer Modern.*</a:t>
            </a:r>
            <a:endParaRPr lang="en-US" sz="1400" dirty="0">
              <a:latin typeface="Times New Roman" panose="02020603050405020304" pitchFamily="18" charset="0"/>
              <a:cs typeface="Times New Roman" panose="02020603050405020304" pitchFamily="18" charset="0"/>
            </a:endParaRPr>
          </a:p>
          <a:p>
            <a:endParaRPr lang="en-US" dirty="0"/>
          </a:p>
        </p:txBody>
      </p:sp>
      <p:pic>
        <p:nvPicPr>
          <p:cNvPr id="10" name="Graphic 9" descr="Document with solid fill">
            <a:extLst>
              <a:ext uri="{FF2B5EF4-FFF2-40B4-BE49-F238E27FC236}">
                <a16:creationId xmlns:a16="http://schemas.microsoft.com/office/drawing/2014/main" id="{ED5E1F7E-B947-6A17-B7A9-CF26EC5FD1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4400" y="1757220"/>
            <a:ext cx="2518910" cy="2518910"/>
          </a:xfrm>
          <a:prstGeom prst="rect">
            <a:avLst/>
          </a:prstGeom>
        </p:spPr>
      </p:pic>
      <p:pic>
        <p:nvPicPr>
          <p:cNvPr id="30" name="slide 35">
            <a:hlinkClick r:id="" action="ppaction://media"/>
            <a:extLst>
              <a:ext uri="{FF2B5EF4-FFF2-40B4-BE49-F238E27FC236}">
                <a16:creationId xmlns:a16="http://schemas.microsoft.com/office/drawing/2014/main" id="{467C0922-27E8-1F64-47DA-905BDE96F27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325" y="5807075"/>
            <a:ext cx="730250" cy="730250"/>
          </a:xfrm>
          <a:prstGeom prst="rect">
            <a:avLst/>
          </a:prstGeom>
        </p:spPr>
      </p:pic>
    </p:spTree>
    <p:extLst>
      <p:ext uri="{BB962C8B-B14F-4D97-AF65-F5344CB8AC3E}">
        <p14:creationId xmlns:p14="http://schemas.microsoft.com/office/powerpoint/2010/main" val="2928229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816330" y="36717"/>
            <a:ext cx="8421688" cy="1325563"/>
          </a:xfrm>
        </p:spPr>
        <p:txBody>
          <a:bodyPr/>
          <a:lstStyle/>
          <a:p>
            <a:r>
              <a:rPr lang="en-US" b="1" dirty="0"/>
              <a:t>APA Basics</a:t>
            </a:r>
          </a:p>
        </p:txBody>
      </p:sp>
      <p:sp>
        <p:nvSpPr>
          <p:cNvPr id="3" name="TextBox 4">
            <a:extLst>
              <a:ext uri="{FF2B5EF4-FFF2-40B4-BE49-F238E27FC236}">
                <a16:creationId xmlns:a16="http://schemas.microsoft.com/office/drawing/2014/main" id="{130ED915-2D59-B62E-1675-43E57ED64F4D}"/>
              </a:ext>
            </a:extLst>
          </p:cNvPr>
          <p:cNvSpPr txBox="1">
            <a:spLocks noChangeArrowheads="1"/>
          </p:cNvSpPr>
          <p:nvPr/>
        </p:nvSpPr>
        <p:spPr bwMode="auto">
          <a:xfrm>
            <a:off x="1902883" y="1990276"/>
            <a:ext cx="4193117" cy="417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defTabSz="859536" eaLnBrk="1" hangingPunct="1">
              <a:spcAft>
                <a:spcPts val="600"/>
              </a:spcAft>
            </a:pPr>
            <a:r>
              <a:rPr lang="en-US" altLang="en-US" sz="2256" kern="1200" dirty="0">
                <a:latin typeface="Times New Roman" panose="02020603050405020304" pitchFamily="18" charset="0"/>
                <a:ea typeface="MS PGothic" panose="020B0600070205080204" pitchFamily="34" charset="-128"/>
                <a:cs typeface="Times New Roman" panose="02020603050405020304" pitchFamily="18" charset="0"/>
              </a:rPr>
              <a:t>Your essay should include three major sections:</a:t>
            </a:r>
          </a:p>
          <a:p>
            <a:pPr marL="429768" indent="-429768" defTabSz="859536" eaLnBrk="1" hangingPunct="1">
              <a:spcAft>
                <a:spcPts val="600"/>
              </a:spcAft>
              <a:buFont typeface="+mj-lt"/>
              <a:buAutoNum type="arabicPeriod"/>
            </a:pPr>
            <a:r>
              <a:rPr lang="en-US" altLang="en-US" sz="2256" kern="1200" dirty="0">
                <a:latin typeface="Times New Roman" panose="02020603050405020304" pitchFamily="18" charset="0"/>
                <a:ea typeface="MS PGothic" panose="020B0600070205080204" pitchFamily="34" charset="-128"/>
                <a:cs typeface="Times New Roman" panose="02020603050405020304" pitchFamily="18" charset="0"/>
              </a:rPr>
              <a:t>Title Page</a:t>
            </a:r>
          </a:p>
          <a:p>
            <a:pPr marL="429768" indent="-429768" defTabSz="859536" eaLnBrk="1" hangingPunct="1">
              <a:spcAft>
                <a:spcPts val="600"/>
              </a:spcAft>
              <a:buFont typeface="+mj-lt"/>
              <a:buAutoNum type="arabicPeriod"/>
            </a:pPr>
            <a:r>
              <a:rPr lang="en-US" altLang="en-US" sz="2256" kern="1200" dirty="0">
                <a:latin typeface="Times New Roman" panose="02020603050405020304" pitchFamily="18" charset="0"/>
                <a:ea typeface="MS PGothic" panose="020B0600070205080204" pitchFamily="34" charset="-128"/>
                <a:cs typeface="Times New Roman" panose="02020603050405020304" pitchFamily="18" charset="0"/>
              </a:rPr>
              <a:t>Main Body</a:t>
            </a:r>
          </a:p>
          <a:p>
            <a:pPr marL="1128141" lvl="1" indent="-429768" defTabSz="859536" eaLnBrk="1" hangingPunct="1">
              <a:spcAft>
                <a:spcPts val="600"/>
              </a:spcAft>
              <a:buFont typeface="Arial" panose="020B0604020202020204" pitchFamily="34" charset="0"/>
              <a:buChar char="•"/>
            </a:pPr>
            <a:r>
              <a:rPr lang="en-US" altLang="en-US" sz="2256" kern="1200" dirty="0">
                <a:latin typeface="Times New Roman" panose="02020603050405020304" pitchFamily="18" charset="0"/>
                <a:ea typeface="MS PGothic" panose="020B0600070205080204" pitchFamily="34" charset="-128"/>
                <a:cs typeface="Times New Roman" panose="02020603050405020304" pitchFamily="18" charset="0"/>
              </a:rPr>
              <a:t>Introduction</a:t>
            </a:r>
          </a:p>
          <a:p>
            <a:pPr marL="1128141" lvl="1" indent="-429768" defTabSz="859536" eaLnBrk="1" hangingPunct="1">
              <a:spcAft>
                <a:spcPts val="600"/>
              </a:spcAft>
              <a:buFont typeface="Arial" panose="020B0604020202020204" pitchFamily="34" charset="0"/>
              <a:buChar char="•"/>
            </a:pPr>
            <a:r>
              <a:rPr lang="en-US" altLang="en-US" sz="2256" kern="1200" dirty="0">
                <a:latin typeface="Times New Roman" panose="02020603050405020304" pitchFamily="18" charset="0"/>
                <a:ea typeface="MS PGothic" panose="020B0600070205080204" pitchFamily="34" charset="-128"/>
                <a:cs typeface="Times New Roman" panose="02020603050405020304" pitchFamily="18" charset="0"/>
              </a:rPr>
              <a:t>1</a:t>
            </a:r>
            <a:r>
              <a:rPr lang="en-US" altLang="en-US" sz="2256" kern="1200" baseline="30000" dirty="0">
                <a:latin typeface="Times New Roman" panose="02020603050405020304" pitchFamily="18" charset="0"/>
                <a:ea typeface="MS PGothic" panose="020B0600070205080204" pitchFamily="34" charset="-128"/>
                <a:cs typeface="Times New Roman" panose="02020603050405020304" pitchFamily="18" charset="0"/>
              </a:rPr>
              <a:t>st</a:t>
            </a:r>
            <a:r>
              <a:rPr lang="en-US" altLang="en-US" sz="2256" kern="1200" dirty="0">
                <a:latin typeface="Times New Roman" panose="02020603050405020304" pitchFamily="18" charset="0"/>
                <a:ea typeface="MS PGothic" panose="020B0600070205080204" pitchFamily="34" charset="-128"/>
                <a:cs typeface="Times New Roman" panose="02020603050405020304" pitchFamily="18" charset="0"/>
              </a:rPr>
              <a:t> Main point</a:t>
            </a:r>
          </a:p>
          <a:p>
            <a:pPr marL="1128141" lvl="1" indent="-429768" defTabSz="859536" eaLnBrk="1" hangingPunct="1">
              <a:spcAft>
                <a:spcPts val="600"/>
              </a:spcAft>
              <a:buFont typeface="Arial" panose="020B0604020202020204" pitchFamily="34" charset="0"/>
              <a:buChar char="•"/>
            </a:pPr>
            <a:r>
              <a:rPr lang="en-US" altLang="en-US" sz="2256" kern="1200" dirty="0">
                <a:latin typeface="Times New Roman" panose="02020603050405020304" pitchFamily="18" charset="0"/>
                <a:ea typeface="MS PGothic" panose="020B0600070205080204" pitchFamily="34" charset="-128"/>
                <a:cs typeface="Times New Roman" panose="02020603050405020304" pitchFamily="18" charset="0"/>
              </a:rPr>
              <a:t>2</a:t>
            </a:r>
            <a:r>
              <a:rPr lang="en-US" altLang="en-US" sz="2256" kern="1200" baseline="30000" dirty="0">
                <a:latin typeface="Times New Roman" panose="02020603050405020304" pitchFamily="18" charset="0"/>
                <a:ea typeface="MS PGothic" panose="020B0600070205080204" pitchFamily="34" charset="-128"/>
                <a:cs typeface="Times New Roman" panose="02020603050405020304" pitchFamily="18" charset="0"/>
              </a:rPr>
              <a:t>nd</a:t>
            </a:r>
            <a:r>
              <a:rPr lang="en-US" altLang="en-US" sz="2256" kern="1200" dirty="0">
                <a:latin typeface="Times New Roman" panose="02020603050405020304" pitchFamily="18" charset="0"/>
                <a:ea typeface="MS PGothic" panose="020B0600070205080204" pitchFamily="34" charset="-128"/>
                <a:cs typeface="Times New Roman" panose="02020603050405020304" pitchFamily="18" charset="0"/>
              </a:rPr>
              <a:t> Main point</a:t>
            </a:r>
          </a:p>
          <a:p>
            <a:pPr marL="1128141" lvl="1" indent="-429768" defTabSz="859536" eaLnBrk="1" hangingPunct="1">
              <a:spcAft>
                <a:spcPts val="600"/>
              </a:spcAft>
              <a:buFont typeface="Arial" panose="020B0604020202020204" pitchFamily="34" charset="0"/>
              <a:buChar char="•"/>
            </a:pPr>
            <a:r>
              <a:rPr lang="en-US" altLang="en-US" sz="2256" kern="1200" dirty="0">
                <a:latin typeface="Times New Roman" panose="02020603050405020304" pitchFamily="18" charset="0"/>
                <a:ea typeface="MS PGothic" panose="020B0600070205080204" pitchFamily="34" charset="-128"/>
                <a:cs typeface="Times New Roman" panose="02020603050405020304" pitchFamily="18" charset="0"/>
              </a:rPr>
              <a:t>3</a:t>
            </a:r>
            <a:r>
              <a:rPr lang="en-US" altLang="en-US" sz="2256" kern="1200" baseline="30000" dirty="0">
                <a:latin typeface="Times New Roman" panose="02020603050405020304" pitchFamily="18" charset="0"/>
                <a:ea typeface="MS PGothic" panose="020B0600070205080204" pitchFamily="34" charset="-128"/>
                <a:cs typeface="Times New Roman" panose="02020603050405020304" pitchFamily="18" charset="0"/>
              </a:rPr>
              <a:t>rd</a:t>
            </a:r>
            <a:r>
              <a:rPr lang="en-US" altLang="en-US" sz="2256" kern="1200" dirty="0">
                <a:latin typeface="Times New Roman" panose="02020603050405020304" pitchFamily="18" charset="0"/>
                <a:ea typeface="MS PGothic" panose="020B0600070205080204" pitchFamily="34" charset="-128"/>
                <a:cs typeface="Times New Roman" panose="02020603050405020304" pitchFamily="18" charset="0"/>
              </a:rPr>
              <a:t> Main Point</a:t>
            </a:r>
          </a:p>
          <a:p>
            <a:pPr marL="1128141" lvl="1" indent="-429768" defTabSz="859536" eaLnBrk="1" hangingPunct="1">
              <a:spcAft>
                <a:spcPts val="600"/>
              </a:spcAft>
              <a:buFont typeface="Arial" panose="020B0604020202020204" pitchFamily="34" charset="0"/>
              <a:buChar char="•"/>
            </a:pPr>
            <a:r>
              <a:rPr lang="en-US" altLang="en-US" sz="2256" kern="1200" dirty="0">
                <a:latin typeface="Times New Roman" panose="02020603050405020304" pitchFamily="18" charset="0"/>
                <a:ea typeface="MS PGothic" panose="020B0600070205080204" pitchFamily="34" charset="-128"/>
                <a:cs typeface="Times New Roman" panose="02020603050405020304" pitchFamily="18" charset="0"/>
              </a:rPr>
              <a:t>Conclusion</a:t>
            </a:r>
          </a:p>
          <a:p>
            <a:pPr marL="429768" indent="-429768" defTabSz="859536" eaLnBrk="1" hangingPunct="1">
              <a:spcAft>
                <a:spcPts val="600"/>
              </a:spcAft>
              <a:buFont typeface="+mj-lt"/>
              <a:buAutoNum type="arabicPeriod"/>
            </a:pPr>
            <a:r>
              <a:rPr lang="en-US" altLang="en-US" sz="2256" kern="1200" dirty="0">
                <a:latin typeface="Times New Roman" panose="02020603050405020304" pitchFamily="18" charset="0"/>
                <a:ea typeface="MS PGothic" panose="020B0600070205080204" pitchFamily="34" charset="-128"/>
                <a:cs typeface="Times New Roman" panose="02020603050405020304" pitchFamily="18" charset="0"/>
              </a:rPr>
              <a:t>References Page</a:t>
            </a:r>
            <a:endParaRPr lang="en-US" alt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F5994AA-EA43-17A1-0349-268752119B1D}"/>
              </a:ext>
            </a:extLst>
          </p:cNvPr>
          <p:cNvSpPr>
            <a:spLocks noChangeArrowheads="1"/>
          </p:cNvSpPr>
          <p:nvPr/>
        </p:nvSpPr>
        <p:spPr bwMode="auto">
          <a:xfrm>
            <a:off x="8036962" y="2017693"/>
            <a:ext cx="1868442" cy="2658937"/>
          </a:xfrm>
          <a:prstGeom prst="rect">
            <a:avLst/>
          </a:prstGeom>
          <a:solidFill>
            <a:schemeClr val="bg1"/>
          </a:solidFill>
          <a:ln w="9525">
            <a:solidFill>
              <a:schemeClr val="tx1"/>
            </a:solidFill>
            <a:round/>
            <a:headEnd/>
            <a:tailEnd/>
          </a:ln>
          <a:effectLst>
            <a:outerShdw blurRad="63500" dist="38100" dir="10800000" algn="r" rotWithShape="0">
              <a:srgbClr val="000000">
                <a:alpha val="39999"/>
              </a:srgbClr>
            </a:outerShdw>
          </a:effectLst>
        </p:spPr>
        <p:txBody>
          <a:bodyPr/>
          <a:lstStyle/>
          <a:p>
            <a:pPr defTabSz="859536" eaLnBrk="0" hangingPunct="0">
              <a:spcAft>
                <a:spcPts val="600"/>
              </a:spcAft>
              <a:defRPr/>
            </a:pPr>
            <a:endParaRPr lang="en-US" sz="1692" kern="1200" dirty="0">
              <a:solidFill>
                <a:schemeClr val="tx1"/>
              </a:solidFill>
              <a:latin typeface="Arial" pitchFamily="-108" charset="0"/>
              <a:ea typeface="ＭＳ Ｐゴシック" pitchFamily="-108" charset="-128"/>
              <a:cs typeface="+mn-cs"/>
            </a:endParaRPr>
          </a:p>
          <a:p>
            <a:pPr defTabSz="859536" eaLnBrk="0" hangingPunct="0">
              <a:spcAft>
                <a:spcPts val="600"/>
              </a:spcAft>
              <a:defRPr/>
            </a:pPr>
            <a:r>
              <a:rPr lang="en-US" sz="1692" b="1" kern="1200" dirty="0">
                <a:solidFill>
                  <a:schemeClr val="tx1"/>
                </a:solidFill>
                <a:latin typeface="Times New Roman" panose="02020603050405020304" pitchFamily="18" charset="0"/>
                <a:ea typeface="ＭＳ Ｐゴシック" pitchFamily="-108" charset="-128"/>
                <a:cs typeface="Times New Roman" panose="02020603050405020304" pitchFamily="18" charset="0"/>
              </a:rPr>
              <a:t>References</a:t>
            </a:r>
            <a:endParaRPr lang="en-US" b="1" dirty="0">
              <a:latin typeface="Times New Roman" panose="02020603050405020304" pitchFamily="18" charset="0"/>
              <a:ea typeface="ＭＳ Ｐゴシック" pitchFamily="-108" charset="-128"/>
              <a:cs typeface="Times New Roman" panose="02020603050405020304" pitchFamily="18" charset="0"/>
            </a:endParaRPr>
          </a:p>
        </p:txBody>
      </p:sp>
      <p:sp>
        <p:nvSpPr>
          <p:cNvPr id="5" name="Rectangle 4">
            <a:extLst>
              <a:ext uri="{FF2B5EF4-FFF2-40B4-BE49-F238E27FC236}">
                <a16:creationId xmlns:a16="http://schemas.microsoft.com/office/drawing/2014/main" id="{D050609E-2AC2-4109-5274-E6A3B3F988BA}"/>
              </a:ext>
            </a:extLst>
          </p:cNvPr>
          <p:cNvSpPr>
            <a:spLocks noChangeArrowheads="1"/>
          </p:cNvSpPr>
          <p:nvPr/>
        </p:nvSpPr>
        <p:spPr bwMode="auto">
          <a:xfrm>
            <a:off x="7288387" y="2677621"/>
            <a:ext cx="1871437" cy="2658937"/>
          </a:xfrm>
          <a:prstGeom prst="rect">
            <a:avLst/>
          </a:prstGeom>
          <a:solidFill>
            <a:schemeClr val="bg1"/>
          </a:solidFill>
          <a:ln w="9525">
            <a:solidFill>
              <a:schemeClr val="tx1"/>
            </a:solidFill>
            <a:round/>
            <a:headEnd/>
            <a:tailEnd/>
          </a:ln>
          <a:effectLst>
            <a:outerShdw blurRad="63500" dist="38100" dir="10800000" algn="r" rotWithShape="0">
              <a:srgbClr val="000000">
                <a:alpha val="39999"/>
              </a:srgbClr>
            </a:outerShdw>
          </a:effectLst>
        </p:spPr>
        <p:txBody>
          <a:bodyPr/>
          <a:lstStyle/>
          <a:p>
            <a:pPr defTabSz="859536" eaLnBrk="0" hangingPunct="0">
              <a:spcAft>
                <a:spcPts val="600"/>
              </a:spcAft>
              <a:defRPr/>
            </a:pPr>
            <a:endParaRPr lang="en-US" sz="1692" kern="1200">
              <a:solidFill>
                <a:schemeClr val="tx1"/>
              </a:solidFill>
              <a:latin typeface="Arial" pitchFamily="-108" charset="0"/>
              <a:ea typeface="ＭＳ Ｐゴシック" pitchFamily="-108" charset="-128"/>
              <a:cs typeface="+mn-cs"/>
            </a:endParaRPr>
          </a:p>
          <a:p>
            <a:pPr defTabSz="859536" eaLnBrk="0" hangingPunct="0">
              <a:spcAft>
                <a:spcPts val="600"/>
              </a:spcAft>
              <a:defRPr/>
            </a:pPr>
            <a:r>
              <a:rPr lang="en-US" sz="1692" b="1" kern="1200">
                <a:solidFill>
                  <a:schemeClr val="tx1"/>
                </a:solidFill>
                <a:latin typeface="Times New Roman" panose="02020603050405020304" pitchFamily="18" charset="0"/>
                <a:ea typeface="ＭＳ Ｐゴシック" pitchFamily="-108" charset="-128"/>
                <a:cs typeface="Times New Roman" panose="02020603050405020304" pitchFamily="18" charset="0"/>
              </a:rPr>
              <a:t>Main Body</a:t>
            </a:r>
            <a:endParaRPr lang="en-US" b="1">
              <a:latin typeface="Times New Roman" panose="02020603050405020304" pitchFamily="18" charset="0"/>
              <a:ea typeface="ＭＳ Ｐゴシック" pitchFamily="-108" charset="-128"/>
              <a:cs typeface="Times New Roman" panose="02020603050405020304" pitchFamily="18" charset="0"/>
            </a:endParaRPr>
          </a:p>
        </p:txBody>
      </p:sp>
      <p:sp>
        <p:nvSpPr>
          <p:cNvPr id="7" name="Rectangle 6">
            <a:extLst>
              <a:ext uri="{FF2B5EF4-FFF2-40B4-BE49-F238E27FC236}">
                <a16:creationId xmlns:a16="http://schemas.microsoft.com/office/drawing/2014/main" id="{B6F11997-E7CE-C8F1-8FB2-F346667F34BF}"/>
              </a:ext>
            </a:extLst>
          </p:cNvPr>
          <p:cNvSpPr>
            <a:spLocks noChangeArrowheads="1"/>
          </p:cNvSpPr>
          <p:nvPr/>
        </p:nvSpPr>
        <p:spPr bwMode="auto">
          <a:xfrm>
            <a:off x="6096000" y="3336028"/>
            <a:ext cx="1871437" cy="2655943"/>
          </a:xfrm>
          <a:prstGeom prst="rect">
            <a:avLst/>
          </a:prstGeom>
          <a:solidFill>
            <a:schemeClr val="bg1"/>
          </a:solidFill>
          <a:ln w="9525">
            <a:solidFill>
              <a:schemeClr val="tx1"/>
            </a:solidFill>
            <a:round/>
            <a:headEnd/>
            <a:tailEnd/>
          </a:ln>
          <a:effectLst>
            <a:outerShdw blurRad="63500" dist="38100" dir="13500000" algn="br" rotWithShape="0">
              <a:srgbClr val="000000">
                <a:alpha val="39999"/>
              </a:srgbClr>
            </a:outerShdw>
          </a:effectLst>
        </p:spPr>
        <p:txBody>
          <a:bodyPr/>
          <a:lstStyle/>
          <a:p>
            <a:pPr defTabSz="859536" eaLnBrk="0" hangingPunct="0">
              <a:spcAft>
                <a:spcPts val="600"/>
              </a:spcAft>
              <a:defRPr/>
            </a:pPr>
            <a:endParaRPr lang="en-US" sz="1692" kern="1200" dirty="0">
              <a:solidFill>
                <a:schemeClr val="tx1"/>
              </a:solidFill>
              <a:latin typeface="Arial" pitchFamily="-108" charset="0"/>
              <a:ea typeface="ＭＳ Ｐゴシック" pitchFamily="-108" charset="-128"/>
              <a:cs typeface="+mn-cs"/>
            </a:endParaRPr>
          </a:p>
          <a:p>
            <a:pPr defTabSz="859536" eaLnBrk="0" hangingPunct="0">
              <a:spcAft>
                <a:spcPts val="600"/>
              </a:spcAft>
              <a:defRPr/>
            </a:pPr>
            <a:r>
              <a:rPr lang="en-US" sz="1692" b="1" kern="1200" dirty="0">
                <a:solidFill>
                  <a:schemeClr val="tx1"/>
                </a:solidFill>
                <a:latin typeface="Times New Roman" panose="02020603050405020304" pitchFamily="18" charset="0"/>
                <a:ea typeface="ＭＳ Ｐゴシック" pitchFamily="-108" charset="-128"/>
                <a:cs typeface="Times New Roman" panose="02020603050405020304" pitchFamily="18" charset="0"/>
              </a:rPr>
              <a:t>Title page</a:t>
            </a:r>
            <a:endParaRPr lang="en-US" b="1" dirty="0">
              <a:latin typeface="Times New Roman" panose="02020603050405020304" pitchFamily="18" charset="0"/>
              <a:ea typeface="ＭＳ Ｐゴシック" pitchFamily="-108" charset="-128"/>
              <a:cs typeface="Times New Roman" panose="02020603050405020304" pitchFamily="18" charset="0"/>
            </a:endParaRPr>
          </a:p>
        </p:txBody>
      </p:sp>
      <p:pic>
        <p:nvPicPr>
          <p:cNvPr id="6" name="slide 36">
            <a:hlinkClick r:id="" action="ppaction://media"/>
            <a:extLst>
              <a:ext uri="{FF2B5EF4-FFF2-40B4-BE49-F238E27FC236}">
                <a16:creationId xmlns:a16="http://schemas.microsoft.com/office/drawing/2014/main" id="{1E33517C-9162-79B0-DA37-601552E153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6234" y="5809951"/>
            <a:ext cx="730250" cy="730250"/>
          </a:xfrm>
          <a:prstGeom prst="rect">
            <a:avLst/>
          </a:prstGeom>
        </p:spPr>
      </p:pic>
    </p:spTree>
    <p:extLst>
      <p:ext uri="{BB962C8B-B14F-4D97-AF65-F5344CB8AC3E}">
        <p14:creationId xmlns:p14="http://schemas.microsoft.com/office/powerpoint/2010/main" val="1429429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CBD4B-C395-9C69-8BED-0DBFE8BCE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E0DF3-0C74-07AB-EBE4-25C3E1C4C548}"/>
              </a:ext>
            </a:extLst>
          </p:cNvPr>
          <p:cNvSpPr>
            <a:spLocks noGrp="1"/>
          </p:cNvSpPr>
          <p:nvPr>
            <p:ph type="title"/>
          </p:nvPr>
        </p:nvSpPr>
        <p:spPr>
          <a:xfrm>
            <a:off x="938173" y="1645772"/>
            <a:ext cx="2704676" cy="825948"/>
          </a:xfrm>
        </p:spPr>
        <p:txBody>
          <a:bodyPr/>
          <a:lstStyle/>
          <a:p>
            <a:r>
              <a:rPr lang="en-US" b="1" dirty="0"/>
              <a:t>APA Basics</a:t>
            </a:r>
          </a:p>
        </p:txBody>
      </p:sp>
      <p:pic>
        <p:nvPicPr>
          <p:cNvPr id="6" name="Picture 5">
            <a:extLst>
              <a:ext uri="{FF2B5EF4-FFF2-40B4-BE49-F238E27FC236}">
                <a16:creationId xmlns:a16="http://schemas.microsoft.com/office/drawing/2014/main" id="{AE7D0C88-33F0-70DA-FBF6-AE9543E8AA12}"/>
              </a:ext>
            </a:extLst>
          </p:cNvPr>
          <p:cNvPicPr>
            <a:picLocks noChangeAspect="1"/>
          </p:cNvPicPr>
          <p:nvPr/>
        </p:nvPicPr>
        <p:blipFill rotWithShape="1">
          <a:blip r:embed="rId5"/>
          <a:srcRect l="1952" r="1952"/>
          <a:stretch/>
        </p:blipFill>
        <p:spPr>
          <a:xfrm>
            <a:off x="6032278" y="321964"/>
            <a:ext cx="4896571" cy="6063884"/>
          </a:xfrm>
          <a:prstGeom prst="rect">
            <a:avLst/>
          </a:prstGeom>
          <a:ln>
            <a:noFill/>
          </a:ln>
          <a:effectLst>
            <a:outerShdw blurRad="292100" dist="139700" dir="2700000" algn="tl" rotWithShape="0">
              <a:srgbClr val="333333">
                <a:alpha val="65000"/>
              </a:srgbClr>
            </a:outerShdw>
          </a:effectLst>
        </p:spPr>
      </p:pic>
      <p:sp useBgFill="1">
        <p:nvSpPr>
          <p:cNvPr id="8" name="Rounded Rectangular Callout 10">
            <a:extLst>
              <a:ext uri="{FF2B5EF4-FFF2-40B4-BE49-F238E27FC236}">
                <a16:creationId xmlns:a16="http://schemas.microsoft.com/office/drawing/2014/main" id="{BE3BD16E-D1D1-4F15-C09A-B014494377BE}"/>
              </a:ext>
            </a:extLst>
          </p:cNvPr>
          <p:cNvSpPr/>
          <p:nvPr/>
        </p:nvSpPr>
        <p:spPr bwMode="auto">
          <a:xfrm>
            <a:off x="2123563" y="2619731"/>
            <a:ext cx="4357260" cy="3417305"/>
          </a:xfrm>
          <a:prstGeom prst="wedgeRoundRectCallout">
            <a:avLst>
              <a:gd name="adj1" fmla="val 82617"/>
              <a:gd name="adj2" fmla="val -46488"/>
              <a:gd name="adj3" fmla="val 16667"/>
            </a:avLst>
          </a:prstGeom>
          <a:ln w="9525" cap="flat" cmpd="sng" algn="ctr">
            <a:solidFill>
              <a:schemeClr val="tx1">
                <a:lumMod val="50000"/>
                <a:lumOff val="50000"/>
              </a:schemeClr>
            </a:solidFill>
            <a:prstDash val="solid"/>
            <a:round/>
            <a:headEnd type="none" w="med" len="med"/>
            <a:tailEnd type="none" w="med" len="med"/>
          </a:ln>
          <a:effectLst/>
        </p:spPr>
        <p:txBody>
          <a:bodyPr/>
          <a:lstStyle>
            <a:lvl1pPr eaLnBrk="0" hangingPunct="0">
              <a:defRPr sz="2400" b="1">
                <a:solidFill>
                  <a:schemeClr val="tx1"/>
                </a:solidFill>
                <a:latin typeface="Arial" charset="0"/>
                <a:ea typeface="ＭＳ Ｐゴシック" charset="0"/>
                <a:cs typeface="Arial" charset="0"/>
              </a:defRPr>
            </a:lvl1pPr>
            <a:lvl2pPr marL="37931725" indent="-37474525" eaLnBrk="0" hangingPunct="0">
              <a:defRPr sz="2400" b="1">
                <a:solidFill>
                  <a:schemeClr val="tx1"/>
                </a:solidFill>
                <a:latin typeface="Arial" charset="0"/>
                <a:ea typeface="Arial" charset="0"/>
                <a:cs typeface="Arial" charset="0"/>
              </a:defRPr>
            </a:lvl2pPr>
            <a:lvl3pPr eaLnBrk="0" hangingPunct="0">
              <a:defRPr sz="2400" b="1">
                <a:solidFill>
                  <a:schemeClr val="tx1"/>
                </a:solidFill>
                <a:latin typeface="Arial" charset="0"/>
                <a:ea typeface="Arial" charset="0"/>
                <a:cs typeface="Arial" charset="0"/>
              </a:defRPr>
            </a:lvl3pPr>
            <a:lvl4pPr eaLnBrk="0" hangingPunct="0">
              <a:defRPr sz="2400" b="1">
                <a:solidFill>
                  <a:schemeClr val="tx1"/>
                </a:solidFill>
                <a:latin typeface="Arial" charset="0"/>
                <a:ea typeface="Arial" charset="0"/>
                <a:cs typeface="Arial" charset="0"/>
              </a:defRPr>
            </a:lvl4pPr>
            <a:lvl5pPr eaLnBrk="0" hangingPunct="0">
              <a:defRPr sz="2400" b="1">
                <a:solidFill>
                  <a:schemeClr val="tx1"/>
                </a:solidFill>
                <a:latin typeface="Arial" charset="0"/>
                <a:ea typeface="Arial" charset="0"/>
                <a:cs typeface="Arial" charset="0"/>
              </a:defRPr>
            </a:lvl5pPr>
            <a:lvl6pPr marL="457200" eaLnBrk="0" fontAlgn="base" hangingPunct="0">
              <a:spcBef>
                <a:spcPct val="0"/>
              </a:spcBef>
              <a:spcAft>
                <a:spcPct val="0"/>
              </a:spcAft>
              <a:defRPr sz="2400" b="1">
                <a:solidFill>
                  <a:schemeClr val="tx1"/>
                </a:solidFill>
                <a:latin typeface="Arial" charset="0"/>
                <a:ea typeface="Arial" charset="0"/>
                <a:cs typeface="Arial" charset="0"/>
              </a:defRPr>
            </a:lvl6pPr>
            <a:lvl7pPr marL="914400" eaLnBrk="0" fontAlgn="base" hangingPunct="0">
              <a:spcBef>
                <a:spcPct val="0"/>
              </a:spcBef>
              <a:spcAft>
                <a:spcPct val="0"/>
              </a:spcAft>
              <a:defRPr sz="2400" b="1">
                <a:solidFill>
                  <a:schemeClr val="tx1"/>
                </a:solidFill>
                <a:latin typeface="Arial" charset="0"/>
                <a:ea typeface="Arial" charset="0"/>
                <a:cs typeface="Arial" charset="0"/>
              </a:defRPr>
            </a:lvl7pPr>
            <a:lvl8pPr marL="1371600" eaLnBrk="0" fontAlgn="base" hangingPunct="0">
              <a:spcBef>
                <a:spcPct val="0"/>
              </a:spcBef>
              <a:spcAft>
                <a:spcPct val="0"/>
              </a:spcAft>
              <a:defRPr sz="2400" b="1">
                <a:solidFill>
                  <a:schemeClr val="tx1"/>
                </a:solidFill>
                <a:latin typeface="Arial" charset="0"/>
                <a:ea typeface="Arial" charset="0"/>
                <a:cs typeface="Arial" charset="0"/>
              </a:defRPr>
            </a:lvl8pPr>
            <a:lvl9pPr marL="1828800" eaLnBrk="0" fontAlgn="base" hangingPunct="0">
              <a:spcBef>
                <a:spcPct val="0"/>
              </a:spcBef>
              <a:spcAft>
                <a:spcPct val="0"/>
              </a:spcAft>
              <a:defRPr sz="2400" b="1">
                <a:solidFill>
                  <a:schemeClr val="tx1"/>
                </a:solidFill>
                <a:latin typeface="Arial" charset="0"/>
                <a:ea typeface="Arial" charset="0"/>
                <a:cs typeface="Arial" charset="0"/>
              </a:defRPr>
            </a:lvl9pPr>
          </a:lstStyle>
          <a:p>
            <a:pPr algn="ctr" defTabSz="630936">
              <a:spcAft>
                <a:spcPts val="600"/>
              </a:spcAft>
              <a:defRPr/>
            </a:pPr>
            <a:r>
              <a:rPr lang="en-US" sz="1656" kern="1200" dirty="0">
                <a:latin typeface="Times New Roman" panose="02020603050405020304" pitchFamily="18" charset="0"/>
                <a:ea typeface="ＭＳ Ｐゴシック" charset="0"/>
                <a:cs typeface="Times New Roman" panose="02020603050405020304" pitchFamily="18" charset="0"/>
              </a:rPr>
              <a:t>Title page:</a:t>
            </a:r>
          </a:p>
          <a:p>
            <a:pPr defTabSz="630936">
              <a:spcAft>
                <a:spcPts val="600"/>
              </a:spcAft>
              <a:defRPr/>
            </a:pPr>
            <a:r>
              <a:rPr lang="en-US" sz="1656" b="0" dirty="0">
                <a:latin typeface="Times New Roman" panose="02020603050405020304" pitchFamily="18" charset="0"/>
                <a:cs typeface="Times New Roman" panose="02020603050405020304" pitchFamily="18" charset="0"/>
              </a:rPr>
              <a:t>T</a:t>
            </a:r>
            <a:r>
              <a:rPr lang="en-US" sz="1656" b="0" kern="1200" dirty="0">
                <a:latin typeface="Times New Roman" panose="02020603050405020304" pitchFamily="18" charset="0"/>
                <a:ea typeface="ＭＳ Ｐゴシック" charset="0"/>
                <a:cs typeface="Times New Roman" panose="02020603050405020304" pitchFamily="18" charset="0"/>
              </a:rPr>
              <a:t>he paper’s title appears in the upper half of the page, centered</a:t>
            </a:r>
            <a:r>
              <a:rPr lang="en-US" sz="1656" b="0" dirty="0">
                <a:latin typeface="Times New Roman" panose="02020603050405020304" pitchFamily="18" charset="0"/>
                <a:cs typeface="Times New Roman" panose="02020603050405020304" pitchFamily="18" charset="0"/>
              </a:rPr>
              <a:t>. T</a:t>
            </a:r>
            <a:r>
              <a:rPr lang="en-US" sz="1656" b="0" kern="1200" dirty="0">
                <a:latin typeface="Times New Roman" panose="02020603050405020304" pitchFamily="18" charset="0"/>
                <a:ea typeface="ＭＳ Ｐゴシック" charset="0"/>
                <a:cs typeface="Times New Roman" panose="02020603050405020304" pitchFamily="18" charset="0"/>
              </a:rPr>
              <a:t>ype the rest of the information after a couple of lines.</a:t>
            </a:r>
          </a:p>
          <a:p>
            <a:pPr defTabSz="630936">
              <a:spcAft>
                <a:spcPts val="600"/>
              </a:spcAft>
              <a:defRPr/>
            </a:pPr>
            <a:r>
              <a:rPr lang="en-US" sz="1656" b="0" kern="1200" dirty="0">
                <a:latin typeface="Times New Roman" panose="02020603050405020304" pitchFamily="18" charset="0"/>
                <a:ea typeface="ＭＳ Ｐゴシック" charset="0"/>
                <a:cs typeface="Times New Roman" panose="02020603050405020304" pitchFamily="18" charset="0"/>
              </a:rPr>
              <a:t>Continue with the author’s name (no title or degree) if multiple authors, separate </a:t>
            </a:r>
            <a:r>
              <a:rPr lang="en-US" sz="1656" b="0" dirty="0">
                <a:latin typeface="Times New Roman" panose="02020603050405020304" pitchFamily="18" charset="0"/>
                <a:cs typeface="Times New Roman" panose="02020603050405020304" pitchFamily="18" charset="0"/>
              </a:rPr>
              <a:t>with commas and use the word </a:t>
            </a:r>
            <a:r>
              <a:rPr lang="en-US" sz="1656" dirty="0">
                <a:latin typeface="Times New Roman" panose="02020603050405020304" pitchFamily="18" charset="0"/>
                <a:cs typeface="Times New Roman" panose="02020603050405020304" pitchFamily="18" charset="0"/>
              </a:rPr>
              <a:t>and</a:t>
            </a:r>
            <a:r>
              <a:rPr lang="en-US" sz="1656" b="0" dirty="0">
                <a:latin typeface="Times New Roman" panose="02020603050405020304" pitchFamily="18" charset="0"/>
                <a:cs typeface="Times New Roman" panose="02020603050405020304" pitchFamily="18" charset="0"/>
              </a:rPr>
              <a:t> before the last author.</a:t>
            </a:r>
          </a:p>
          <a:p>
            <a:pPr defTabSz="630936">
              <a:spcAft>
                <a:spcPts val="600"/>
              </a:spcAft>
              <a:defRPr/>
            </a:pPr>
            <a:r>
              <a:rPr lang="en-US" sz="1656" b="0" dirty="0">
                <a:latin typeface="Times New Roman" panose="02020603050405020304" pitchFamily="18" charset="0"/>
                <a:cs typeface="Times New Roman" panose="02020603050405020304" pitchFamily="18" charset="0"/>
              </a:rPr>
              <a:t>Next, type the </a:t>
            </a:r>
            <a:r>
              <a:rPr lang="en-US" sz="1656" b="0" kern="1200" dirty="0">
                <a:latin typeface="Times New Roman" panose="02020603050405020304" pitchFamily="18" charset="0"/>
                <a:ea typeface="ＭＳ Ｐゴシック" charset="0"/>
                <a:cs typeface="Times New Roman" panose="02020603050405020304" pitchFamily="18" charset="0"/>
              </a:rPr>
              <a:t>academic department, institution name, course, instructor, and your paper’s </a:t>
            </a:r>
            <a:r>
              <a:rPr lang="en-US" sz="1656" kern="1200" dirty="0">
                <a:latin typeface="Times New Roman" panose="02020603050405020304" pitchFamily="18" charset="0"/>
                <a:ea typeface="ＭＳ Ｐゴシック" charset="0"/>
                <a:cs typeface="Times New Roman" panose="02020603050405020304" pitchFamily="18" charset="0"/>
              </a:rPr>
              <a:t>due </a:t>
            </a:r>
            <a:r>
              <a:rPr lang="en-US" sz="1656" b="0" kern="1200" dirty="0">
                <a:latin typeface="Times New Roman" panose="02020603050405020304" pitchFamily="18" charset="0"/>
                <a:ea typeface="ＭＳ Ｐゴシック" charset="0"/>
                <a:cs typeface="Times New Roman" panose="02020603050405020304" pitchFamily="18" charset="0"/>
              </a:rPr>
              <a:t>date.</a:t>
            </a:r>
            <a:endParaRPr lang="en-US" b="0" dirty="0">
              <a:latin typeface="Optima"/>
              <a:cs typeface="ＭＳ Ｐゴシック" charset="0"/>
            </a:endParaRPr>
          </a:p>
        </p:txBody>
      </p:sp>
      <p:sp useBgFill="1">
        <p:nvSpPr>
          <p:cNvPr id="9" name="Rounded Rectangular Callout 11">
            <a:extLst>
              <a:ext uri="{FF2B5EF4-FFF2-40B4-BE49-F238E27FC236}">
                <a16:creationId xmlns:a16="http://schemas.microsoft.com/office/drawing/2014/main" id="{A2ECCAF8-D8B9-132D-201D-8803D1460587}"/>
              </a:ext>
            </a:extLst>
          </p:cNvPr>
          <p:cNvSpPr/>
          <p:nvPr/>
        </p:nvSpPr>
        <p:spPr bwMode="auto">
          <a:xfrm>
            <a:off x="3137518" y="136525"/>
            <a:ext cx="2704676" cy="1361236"/>
          </a:xfrm>
          <a:prstGeom prst="wedgeRoundRectCallout">
            <a:avLst>
              <a:gd name="adj1" fmla="val 104038"/>
              <a:gd name="adj2" fmla="val -23985"/>
              <a:gd name="adj3" fmla="val 16667"/>
            </a:avLst>
          </a:prstGeom>
          <a:ln w="9525" cap="flat" cmpd="sng" algn="ctr">
            <a:solidFill>
              <a:schemeClr val="tx1">
                <a:lumMod val="75000"/>
                <a:lumOff val="25000"/>
              </a:schemeClr>
            </a:solidFill>
            <a:prstDash val="solid"/>
            <a:round/>
            <a:headEnd type="none" w="med" len="med"/>
            <a:tailEnd type="none" w="med" len="med"/>
          </a:ln>
          <a:effectLst/>
        </p:spPr>
        <p:txBody>
          <a:bodyPr/>
          <a:lstStyle/>
          <a:p>
            <a:pPr algn="ctr" defTabSz="630936" eaLnBrk="0" hangingPunct="0">
              <a:spcAft>
                <a:spcPts val="600"/>
              </a:spcAft>
              <a:defRPr/>
            </a:pPr>
            <a:r>
              <a:rPr lang="en-US" sz="1656" b="1" kern="1200" dirty="0">
                <a:latin typeface="Times New Roman" panose="02020603050405020304" pitchFamily="18" charset="0"/>
                <a:ea typeface="ＭＳ Ｐゴシック" pitchFamily="-108" charset="-128"/>
                <a:cs typeface="Times New Roman" panose="02020603050405020304" pitchFamily="18" charset="0"/>
              </a:rPr>
              <a:t>Page header:</a:t>
            </a:r>
          </a:p>
          <a:p>
            <a:pPr defTabSz="630936" eaLnBrk="0" hangingPunct="0">
              <a:spcAft>
                <a:spcPts val="600"/>
              </a:spcAft>
              <a:defRPr/>
            </a:pPr>
            <a:r>
              <a:rPr lang="en-US" sz="1656" kern="1200" dirty="0">
                <a:latin typeface="Times New Roman" panose="02020603050405020304" pitchFamily="18" charset="0"/>
                <a:ea typeface="ＭＳ Ｐゴシック" pitchFamily="-108" charset="-128"/>
                <a:cs typeface="Times New Roman" panose="02020603050405020304" pitchFamily="18" charset="0"/>
              </a:rPr>
              <a:t>Student papers contain no running head. Simply insert a page number flush right.</a:t>
            </a:r>
            <a:endParaRPr lang="en-US" sz="2400" dirty="0">
              <a:latin typeface="Times New Roman" panose="02020603050405020304" pitchFamily="18" charset="0"/>
              <a:ea typeface="ＭＳ Ｐゴシック" pitchFamily="-108" charset="-128"/>
              <a:cs typeface="Times New Roman" panose="02020603050405020304" pitchFamily="18" charset="0"/>
            </a:endParaRPr>
          </a:p>
        </p:txBody>
      </p:sp>
      <p:pic>
        <p:nvPicPr>
          <p:cNvPr id="3" name="slide 37">
            <a:hlinkClick r:id="" action="ppaction://media"/>
            <a:extLst>
              <a:ext uri="{FF2B5EF4-FFF2-40B4-BE49-F238E27FC236}">
                <a16:creationId xmlns:a16="http://schemas.microsoft.com/office/drawing/2014/main" id="{361D0B3A-F859-8E73-3B4D-AC196F6244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5900" y="5921375"/>
            <a:ext cx="730250" cy="730250"/>
          </a:xfrm>
          <a:prstGeom prst="rect">
            <a:avLst/>
          </a:prstGeom>
        </p:spPr>
      </p:pic>
    </p:spTree>
    <p:extLst>
      <p:ext uri="{BB962C8B-B14F-4D97-AF65-F5344CB8AC3E}">
        <p14:creationId xmlns:p14="http://schemas.microsoft.com/office/powerpoint/2010/main" val="7514106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D74B2-F2FE-D492-4BA9-69B74A4759A4}"/>
              </a:ext>
            </a:extLst>
          </p:cNvPr>
          <p:cNvSpPr txBox="1">
            <a:spLocks noChangeArrowheads="1"/>
          </p:cNvSpPr>
          <p:nvPr/>
        </p:nvSpPr>
        <p:spPr bwMode="auto">
          <a:xfrm>
            <a:off x="2328818" y="117447"/>
            <a:ext cx="7189890" cy="5285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2500" lnSpcReduction="20000"/>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algn="ctr" eaLnBrk="1" hangingPunct="1">
              <a:lnSpc>
                <a:spcPct val="90000"/>
              </a:lnSpc>
              <a:spcBef>
                <a:spcPct val="0"/>
              </a:spcBef>
              <a:spcAft>
                <a:spcPts val="600"/>
              </a:spcAft>
            </a:pPr>
            <a:r>
              <a:rPr lang="en-US" altLang="en-US" sz="4000" dirty="0">
                <a:latin typeface="Times New Roman" panose="02020603050405020304" pitchFamily="18" charset="0"/>
                <a:ea typeface="+mj-ea"/>
                <a:cs typeface="Times New Roman" panose="02020603050405020304" pitchFamily="18" charset="0"/>
              </a:rPr>
              <a:t>Main Body</a:t>
            </a:r>
          </a:p>
        </p:txBody>
      </p:sp>
      <p:sp>
        <p:nvSpPr>
          <p:cNvPr id="4" name="TextBox 3">
            <a:extLst>
              <a:ext uri="{FF2B5EF4-FFF2-40B4-BE49-F238E27FC236}">
                <a16:creationId xmlns:a16="http://schemas.microsoft.com/office/drawing/2014/main" id="{72D7F4DA-7863-6295-D2CC-535B1F1CE133}"/>
              </a:ext>
            </a:extLst>
          </p:cNvPr>
          <p:cNvSpPr txBox="1"/>
          <p:nvPr/>
        </p:nvSpPr>
        <p:spPr>
          <a:xfrm>
            <a:off x="2127483" y="1843390"/>
            <a:ext cx="8062345" cy="4770601"/>
          </a:xfrm>
          <a:prstGeom prst="rect">
            <a:avLst/>
          </a:prstGeom>
          <a:noFill/>
          <a:ln>
            <a:noFill/>
          </a:ln>
        </p:spPr>
        <p:txBody>
          <a:bodyPr wrap="square" rtlCol="0">
            <a:spAutoFit/>
          </a:bodyPr>
          <a:lstStyle/>
          <a:p>
            <a:pPr algn="ctr">
              <a:lnSpc>
                <a:spcPct val="200000"/>
              </a:lnSpc>
            </a:pPr>
            <a:r>
              <a:rPr lang="en-US" sz="1400" b="1" kern="0" dirty="0">
                <a:latin typeface="Times New Roman" panose="02020603050405020304" pitchFamily="18" charset="0"/>
              </a:rPr>
              <a:t>Effects of Misinformation on Memory Recall</a:t>
            </a:r>
          </a:p>
          <a:p>
            <a:pPr indent="457200">
              <a:lnSpc>
                <a:spcPct val="20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Memory can be defined as a system that senses, organizes, stores, and retrieves information (The Human Memory, 2019). According to the </a:t>
            </a:r>
            <a:r>
              <a:rPr lang="en-US" sz="1400" i="1" dirty="0">
                <a:latin typeface="Times New Roman" panose="02020603050405020304" pitchFamily="18" charset="0"/>
                <a:ea typeface="Calibri" panose="020F0502020204030204" pitchFamily="34" charset="0"/>
                <a:cs typeface="Times New Roman" panose="02020603050405020304" pitchFamily="18" charset="0"/>
              </a:rPr>
              <a:t>APA Dictionary of Psychology</a:t>
            </a:r>
            <a:r>
              <a:rPr lang="en-US" sz="1400" dirty="0">
                <a:latin typeface="Times New Roman" panose="02020603050405020304" pitchFamily="18" charset="0"/>
                <a:ea typeface="Calibri" panose="020F0502020204030204" pitchFamily="34" charset="0"/>
                <a:cs typeface="Times New Roman" panose="02020603050405020304" pitchFamily="18" charset="0"/>
              </a:rPr>
              <a:t> (American Psychological Association, n.d.), memory can also be a representation of past events and a way of encoding and processing those events. It is the threshold between what we perceive and what we choose to remember (Roediger &amp; DeSoto, 2015). The second type is </a:t>
            </a:r>
            <a:r>
              <a:rPr lang="en-US" sz="1400" i="1" dirty="0">
                <a:latin typeface="Times New Roman" panose="02020603050405020304" pitchFamily="18" charset="0"/>
                <a:ea typeface="Calibri" panose="020F0502020204030204" pitchFamily="34" charset="0"/>
                <a:cs typeface="Times New Roman" panose="02020603050405020304" pitchFamily="18" charset="0"/>
              </a:rPr>
              <a:t>short-term memory</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p>
          <a:p>
            <a:pPr indent="457200">
              <a:lnSpc>
                <a:spcPct val="20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Many factors can affect memory. One factor is the encoding of memory through schemas. A </a:t>
            </a:r>
            <a:r>
              <a:rPr lang="en-US" sz="1400" i="1" dirty="0">
                <a:latin typeface="Times New Roman" panose="02020603050405020304" pitchFamily="18" charset="0"/>
                <a:ea typeface="Calibri" panose="020F0502020204030204" pitchFamily="34" charset="0"/>
                <a:cs typeface="Times New Roman" panose="02020603050405020304" pitchFamily="18" charset="0"/>
              </a:rPr>
              <a:t>schema</a:t>
            </a:r>
            <a:r>
              <a:rPr lang="en-US" sz="1400" dirty="0">
                <a:latin typeface="Times New Roman" panose="02020603050405020304" pitchFamily="18" charset="0"/>
                <a:ea typeface="Calibri" panose="020F0502020204030204" pitchFamily="34" charset="0"/>
                <a:cs typeface="Times New Roman" panose="02020603050405020304" pitchFamily="18" charset="0"/>
              </a:rPr>
              <a:t> can be defined as a structure of knowledge in the brain that is used to store information (Wagoner, 2013). Individuals use schemas to create many ways of encoding information to fit already established memories. Schemas not only allow individuals to store memories but also can lead them to reconstruct and alter memories that are processed. </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CF10EEF-05A3-0764-2680-5FD921FF367C}"/>
              </a:ext>
            </a:extLst>
          </p:cNvPr>
          <p:cNvSpPr/>
          <p:nvPr/>
        </p:nvSpPr>
        <p:spPr>
          <a:xfrm>
            <a:off x="1649835" y="651295"/>
            <a:ext cx="8774884" cy="6209754"/>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3D6F97D-168E-9976-6ADA-F893299DD314}"/>
              </a:ext>
            </a:extLst>
          </p:cNvPr>
          <p:cNvSpPr txBox="1"/>
          <p:nvPr/>
        </p:nvSpPr>
        <p:spPr>
          <a:xfrm>
            <a:off x="9518708" y="1186662"/>
            <a:ext cx="274434"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2</a:t>
            </a:r>
          </a:p>
        </p:txBody>
      </p:sp>
      <p:pic>
        <p:nvPicPr>
          <p:cNvPr id="6" name="slide 38">
            <a:hlinkClick r:id="" action="ppaction://media"/>
            <a:extLst>
              <a:ext uri="{FF2B5EF4-FFF2-40B4-BE49-F238E27FC236}">
                <a16:creationId xmlns:a16="http://schemas.microsoft.com/office/drawing/2014/main" id="{24117C4C-017B-7F44-C396-8D769831D6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8724" y="5982479"/>
            <a:ext cx="730250" cy="730250"/>
          </a:xfrm>
          <a:prstGeom prst="rect">
            <a:avLst/>
          </a:prstGeom>
        </p:spPr>
      </p:pic>
    </p:spTree>
    <p:extLst>
      <p:ext uri="{BB962C8B-B14F-4D97-AF65-F5344CB8AC3E}">
        <p14:creationId xmlns:p14="http://schemas.microsoft.com/office/powerpoint/2010/main" val="1859933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CA783B5-96E4-6F6C-87C6-17189C74C83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BC6A278-7FCD-FEA0-A51D-7E526FF59FA6}"/>
              </a:ext>
            </a:extLst>
          </p:cNvPr>
          <p:cNvSpPr>
            <a:spLocks noGrp="1"/>
          </p:cNvSpPr>
          <p:nvPr>
            <p:ph type="title"/>
          </p:nvPr>
        </p:nvSpPr>
        <p:spPr>
          <a:xfrm>
            <a:off x="2600325" y="2489994"/>
            <a:ext cx="5610225" cy="1325562"/>
          </a:xfrm>
        </p:spPr>
        <p:txBody>
          <a:bodyPr vert="horz" lIns="91440" tIns="45720" rIns="91440" bIns="45720" rtlCol="0" anchor="b">
            <a:normAutofit/>
          </a:bodyPr>
          <a:lstStyle/>
          <a:p>
            <a:pPr algn="l"/>
            <a:r>
              <a:rPr lang="en-US" sz="4400" spc="-50" dirty="0"/>
              <a:t>APA Citation Basics</a:t>
            </a:r>
          </a:p>
        </p:txBody>
      </p:sp>
      <p:pic>
        <p:nvPicPr>
          <p:cNvPr id="13" name="Graphic 13" descr="Storytelling outline">
            <a:extLst>
              <a:ext uri="{FF2B5EF4-FFF2-40B4-BE49-F238E27FC236}">
                <a16:creationId xmlns:a16="http://schemas.microsoft.com/office/drawing/2014/main" id="{CE5919A8-E602-2CE3-50D8-DE0C4A83C1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6918" y="214567"/>
            <a:ext cx="2938208" cy="2938208"/>
          </a:xfrm>
          <a:prstGeom prst="rect">
            <a:avLst/>
          </a:prstGeom>
        </p:spPr>
      </p:pic>
      <p:sp>
        <p:nvSpPr>
          <p:cNvPr id="6" name="Content Placeholder 5">
            <a:extLst>
              <a:ext uri="{FF2B5EF4-FFF2-40B4-BE49-F238E27FC236}">
                <a16:creationId xmlns:a16="http://schemas.microsoft.com/office/drawing/2014/main" id="{52A92850-216B-0D73-3B7C-93D471DF9F26}"/>
              </a:ext>
            </a:extLst>
          </p:cNvPr>
          <p:cNvSpPr>
            <a:spLocks noGrp="1"/>
          </p:cNvSpPr>
          <p:nvPr>
            <p:ph sz="half" idx="2"/>
          </p:nvPr>
        </p:nvSpPr>
        <p:spPr>
          <a:xfrm>
            <a:off x="1228724" y="3815556"/>
            <a:ext cx="8772525" cy="2356644"/>
          </a:xfrm>
        </p:spPr>
        <p:txBody>
          <a:bodyPr vert="horz" lIns="91440" tIns="45720" rIns="91440" bIns="45720" rtlCol="0">
            <a:normAutofit fontScale="92500" lnSpcReduction="10000"/>
          </a:bodyPr>
          <a:lstStyle/>
          <a:p>
            <a:pPr marL="171450" indent="-182880">
              <a:buFont typeface="Arial" panose="020B0604020202020204" pitchFamily="34" charset="0"/>
              <a:buChar char="•"/>
            </a:pPr>
            <a:r>
              <a:rPr lang="en-US" sz="2400" dirty="0"/>
              <a:t>In-text: </a:t>
            </a:r>
          </a:p>
          <a:p>
            <a:r>
              <a:rPr lang="en-US" sz="2400" dirty="0"/>
              <a:t>(Author, Year)</a:t>
            </a:r>
          </a:p>
          <a:p>
            <a:pPr marL="171450" indent="-182880">
              <a:buFont typeface="Arial" panose="020B0604020202020204" pitchFamily="34" charset="0"/>
              <a:buChar char="•"/>
            </a:pPr>
            <a:r>
              <a:rPr lang="en-US" sz="2400" dirty="0"/>
              <a:t>Reference list: </a:t>
            </a:r>
          </a:p>
          <a:p>
            <a:r>
              <a:rPr lang="en-US" sz="2400" dirty="0"/>
              <a:t>Author, A. A. (Year). Title. Journal Name, volume(issue), pages. https://doi.org/xxxxx</a:t>
            </a:r>
          </a:p>
        </p:txBody>
      </p:sp>
      <p:pic>
        <p:nvPicPr>
          <p:cNvPr id="3" name="slide 39">
            <a:hlinkClick r:id="" action="ppaction://media"/>
            <a:extLst>
              <a:ext uri="{FF2B5EF4-FFF2-40B4-BE49-F238E27FC236}">
                <a16:creationId xmlns:a16="http://schemas.microsoft.com/office/drawing/2014/main" id="{100C37DD-2257-20E8-54BD-01254FAE17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4000" y="5807075"/>
            <a:ext cx="730250" cy="730250"/>
          </a:xfrm>
          <a:prstGeom prst="rect">
            <a:avLst/>
          </a:prstGeom>
        </p:spPr>
      </p:pic>
    </p:spTree>
    <p:extLst>
      <p:ext uri="{BB962C8B-B14F-4D97-AF65-F5344CB8AC3E}">
        <p14:creationId xmlns:p14="http://schemas.microsoft.com/office/powerpoint/2010/main" val="297047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1261872" y="640081"/>
            <a:ext cx="4954920" cy="1606948"/>
          </a:xfrm>
        </p:spPr>
        <p:txBody>
          <a:bodyPr>
            <a:normAutofit/>
          </a:bodyPr>
          <a:lstStyle/>
          <a:p>
            <a:r>
              <a:rPr lang="en-US" b="1"/>
              <a:t>Accessing The Virtual Library</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1261872" y="2560106"/>
            <a:ext cx="4954920" cy="3724805"/>
          </a:xfrm>
        </p:spPr>
        <p:txBody>
          <a:bodyPr vert="horz" lIns="91440" tIns="45720" rIns="91440" bIns="45720" rtlCol="0">
            <a:normAutofit/>
          </a:bodyPr>
          <a:lstStyle/>
          <a:p>
            <a:pPr marL="342900" indent="-342900">
              <a:buAutoNum type="arabicParenR"/>
            </a:pPr>
            <a:r>
              <a:rPr lang="en-US"/>
              <a:t>Go to your Moodle via the Student Portal.</a:t>
            </a:r>
          </a:p>
          <a:p>
            <a:pPr marL="342900" indent="-342900">
              <a:buAutoNum type="arabicParenR"/>
            </a:pPr>
            <a:r>
              <a:rPr lang="en-US"/>
              <a:t>Click on Resources on the top Menu.</a:t>
            </a:r>
          </a:p>
          <a:p>
            <a:pPr marL="342900" indent="-342900">
              <a:buAutoNum type="arabicParenR"/>
            </a:pPr>
            <a:r>
              <a:rPr lang="en-US"/>
              <a:t>Click Virtual Library.</a:t>
            </a:r>
          </a:p>
          <a:p>
            <a:pPr marL="342900" indent="-342900">
              <a:buAutoNum type="arabicParenR"/>
            </a:pPr>
            <a:r>
              <a:rPr lang="en-US"/>
              <a:t>Choose a Database to Search with.</a:t>
            </a:r>
          </a:p>
          <a:p>
            <a:pPr marL="342900" indent="-342900">
              <a:buAutoNum type="arabicParenR"/>
            </a:pPr>
            <a:r>
              <a:rPr lang="en-US"/>
              <a:t>Start Searching.</a:t>
            </a:r>
          </a:p>
        </p:txBody>
      </p:sp>
      <p:pic>
        <p:nvPicPr>
          <p:cNvPr id="8" name="Graphic 8" descr="Cursor with solid fill">
            <a:extLst>
              <a:ext uri="{FF2B5EF4-FFF2-40B4-BE49-F238E27FC236}">
                <a16:creationId xmlns:a16="http://schemas.microsoft.com/office/drawing/2014/main" id="{A86EB963-8EE8-8F1A-51EE-7A507D6D068A}"/>
              </a:ext>
            </a:extLst>
          </p:cNvPr>
          <p:cNvPicPr>
            <a:picLocks noChangeAspect="1"/>
          </p:cNvPicPr>
          <p:nvPr/>
        </p:nvPicPr>
        <p:blipFill>
          <a:blip r:embed="rId5">
            <a:extLst>
              <a:ext uri="{96DAC541-7B7A-43D3-8B79-37D633B846F1}">
                <asvg:svgBlip xmlns:asvg="http://schemas.microsoft.com/office/drawing/2016/SVG/main" r:embed="rId6"/>
              </a:ext>
            </a:extLst>
          </a:blip>
          <a:stretch/>
        </p:blipFill>
        <p:spPr>
          <a:xfrm>
            <a:off x="7419332" y="640081"/>
            <a:ext cx="2628899" cy="2628899"/>
          </a:xfrm>
          <a:prstGeom prst="rect">
            <a:avLst/>
          </a:prstGeom>
        </p:spPr>
      </p:pic>
      <p:pic>
        <p:nvPicPr>
          <p:cNvPr id="5" name="Graphic 4" descr="Internet with solid fill">
            <a:extLst>
              <a:ext uri="{FF2B5EF4-FFF2-40B4-BE49-F238E27FC236}">
                <a16:creationId xmlns:a16="http://schemas.microsoft.com/office/drawing/2014/main" id="{8D35C5A0-C05A-4727-2F5D-5D3E6A5A0D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19332" y="3589021"/>
            <a:ext cx="2628899" cy="2628899"/>
          </a:xfrm>
          <a:prstGeom prst="rect">
            <a:avLst/>
          </a:prstGeom>
        </p:spPr>
      </p:pic>
      <p:pic>
        <p:nvPicPr>
          <p:cNvPr id="4" name="slide 4">
            <a:hlinkClick r:id="" action="ppaction://media"/>
            <a:extLst>
              <a:ext uri="{FF2B5EF4-FFF2-40B4-BE49-F238E27FC236}">
                <a16:creationId xmlns:a16="http://schemas.microsoft.com/office/drawing/2014/main" id="{A4F6847A-53C1-D09A-4F8D-EC2E50B34E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0649" y="5551158"/>
            <a:ext cx="730250" cy="730250"/>
          </a:xfrm>
          <a:prstGeom prst="rect">
            <a:avLst/>
          </a:prstGeom>
        </p:spPr>
      </p:pic>
    </p:spTree>
    <p:extLst>
      <p:ext uri="{BB962C8B-B14F-4D97-AF65-F5344CB8AC3E}">
        <p14:creationId xmlns:p14="http://schemas.microsoft.com/office/powerpoint/2010/main" val="1713219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A3D8AB-075F-4BA0-86FD-E58CCD85B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2" name="Rectangle 11">
            <a:extLst>
              <a:ext uri="{FF2B5EF4-FFF2-40B4-BE49-F238E27FC236}">
                <a16:creationId xmlns:a16="http://schemas.microsoft.com/office/drawing/2014/main" id="{C758EC8D-68D1-4138-B719-BE00C78AD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22072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4579E4-5B5F-42C9-B08F-A904C81B1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811"/>
            <a:ext cx="2556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FD74B2-F2FE-D492-4BA9-69B74A4759A4}"/>
              </a:ext>
            </a:extLst>
          </p:cNvPr>
          <p:cNvSpPr txBox="1">
            <a:spLocks noChangeArrowheads="1"/>
          </p:cNvSpPr>
          <p:nvPr/>
        </p:nvSpPr>
        <p:spPr bwMode="auto">
          <a:xfrm rot="16200000">
            <a:off x="-1322904" y="2514944"/>
            <a:ext cx="5054601" cy="19551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algn="r" defTabSz="914400" eaLnBrk="1" hangingPunct="1">
              <a:lnSpc>
                <a:spcPct val="90000"/>
              </a:lnSpc>
              <a:spcBef>
                <a:spcPct val="0"/>
              </a:spcBef>
              <a:spcAft>
                <a:spcPts val="600"/>
              </a:spcAft>
            </a:pPr>
            <a:r>
              <a:rPr lang="en-US" altLang="en-US" sz="4000" spc="-50">
                <a:solidFill>
                  <a:srgbClr val="FFFFFF"/>
                </a:solidFill>
                <a:latin typeface="+mj-lt"/>
                <a:ea typeface="+mj-ea"/>
                <a:cs typeface="+mj-cs"/>
              </a:rPr>
              <a:t>Main Body - Citations</a:t>
            </a:r>
          </a:p>
        </p:txBody>
      </p:sp>
      <p:sp>
        <p:nvSpPr>
          <p:cNvPr id="4" name="TextBox 3">
            <a:extLst>
              <a:ext uri="{FF2B5EF4-FFF2-40B4-BE49-F238E27FC236}">
                <a16:creationId xmlns:a16="http://schemas.microsoft.com/office/drawing/2014/main" id="{72D7F4DA-7863-6295-D2CC-535B1F1CE133}"/>
              </a:ext>
            </a:extLst>
          </p:cNvPr>
          <p:cNvSpPr txBox="1"/>
          <p:nvPr/>
        </p:nvSpPr>
        <p:spPr>
          <a:xfrm>
            <a:off x="3102654" y="965199"/>
            <a:ext cx="6670520" cy="5207002"/>
          </a:xfrm>
          <a:prstGeom prst="rect">
            <a:avLst/>
          </a:prstGeom>
          <a:noFill/>
        </p:spPr>
        <p:txBody>
          <a:bodyPr vert="horz" lIns="91440" tIns="45720" rIns="91440" bIns="45720" rtlCol="0" anchor="t">
            <a:normAutofit/>
          </a:bodyPr>
          <a:lstStyle/>
          <a:p>
            <a:pPr indent="-182880" defTabSz="914400">
              <a:spcAft>
                <a:spcPts val="600"/>
              </a:spcAft>
              <a:buClr>
                <a:schemeClr val="accent1"/>
              </a:buClr>
            </a:pPr>
            <a:r>
              <a:rPr lang="en-US" sz="2200" b="1"/>
              <a:t>In-Text (Parenthetical) Citation </a:t>
            </a:r>
          </a:p>
          <a:p>
            <a:pPr marL="285750" indent="-182880" defTabSz="914400">
              <a:spcAft>
                <a:spcPts val="600"/>
              </a:spcAft>
              <a:buClr>
                <a:schemeClr val="accent1"/>
              </a:buClr>
              <a:buFont typeface="Arial" panose="020B0604020202020204" pitchFamily="34" charset="0"/>
              <a:buChar char="•"/>
            </a:pPr>
            <a:r>
              <a:rPr lang="en-US" sz="2200"/>
              <a:t>When paraphrasing or quoting another author’s work directly in your paper, use in-text citations. They are called parenthetical or narrative citations. </a:t>
            </a:r>
          </a:p>
          <a:p>
            <a:pPr marL="285750" indent="-182880" defTabSz="914400">
              <a:spcAft>
                <a:spcPts val="600"/>
              </a:spcAft>
              <a:buClr>
                <a:schemeClr val="accent1"/>
              </a:buClr>
              <a:buFont typeface="Arial" panose="020B0604020202020204" pitchFamily="34" charset="0"/>
              <a:buChar char="•"/>
            </a:pPr>
            <a:r>
              <a:rPr lang="en-US" sz="2200"/>
              <a:t>Citations must include the author’s last name and the year of publication for the source, e.g. (Johnson, 2008).</a:t>
            </a:r>
          </a:p>
          <a:p>
            <a:pPr marL="285750" indent="-182880" defTabSz="914400">
              <a:spcAft>
                <a:spcPts val="600"/>
              </a:spcAft>
              <a:buClr>
                <a:schemeClr val="accent1"/>
              </a:buClr>
              <a:buFont typeface="Arial" panose="020B0604020202020204" pitchFamily="34" charset="0"/>
              <a:buChar char="•"/>
            </a:pPr>
            <a:r>
              <a:rPr lang="en-US" sz="2200"/>
              <a:t>Include the page number for direct quotations (preceded by “p.”)</a:t>
            </a:r>
          </a:p>
          <a:p>
            <a:pPr marL="285750" indent="-182880" defTabSz="914400">
              <a:spcAft>
                <a:spcPts val="600"/>
              </a:spcAft>
              <a:buClr>
                <a:schemeClr val="accent1"/>
              </a:buClr>
              <a:buFont typeface="Arial" panose="020B0604020202020204" pitchFamily="34" charset="0"/>
              <a:buChar char="•"/>
            </a:pPr>
            <a:r>
              <a:rPr lang="en-US" sz="2200"/>
              <a:t>Both paraphrases and quotations require citations.</a:t>
            </a:r>
          </a:p>
          <a:p>
            <a:pPr marL="285750" indent="-182880" defTabSz="914400">
              <a:spcAft>
                <a:spcPts val="600"/>
              </a:spcAft>
              <a:buClr>
                <a:schemeClr val="accent1"/>
              </a:buClr>
              <a:buFont typeface="Arial" panose="020B0604020202020204" pitchFamily="34" charset="0"/>
              <a:buChar char="•"/>
            </a:pPr>
            <a:r>
              <a:rPr lang="en-US" sz="2200"/>
              <a:t>Cite only works that you have read and ideas that you have incorporated into your writing. </a:t>
            </a:r>
          </a:p>
        </p:txBody>
      </p:sp>
      <p:sp>
        <p:nvSpPr>
          <p:cNvPr id="16" name="Rectangle 15">
            <a:extLst>
              <a:ext uri="{FF2B5EF4-FFF2-40B4-BE49-F238E27FC236}">
                <a16:creationId xmlns:a16="http://schemas.microsoft.com/office/drawing/2014/main" id="{B41BF6CF-E1B8-4EE2-9AE1-86A58DAFD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83D6F97D-168E-9976-6ADA-F893299DD314}"/>
              </a:ext>
            </a:extLst>
          </p:cNvPr>
          <p:cNvSpPr txBox="1"/>
          <p:nvPr/>
        </p:nvSpPr>
        <p:spPr>
          <a:xfrm>
            <a:off x="9518708" y="1186662"/>
            <a:ext cx="274434" cy="307777"/>
          </a:xfrm>
          <a:prstGeom prst="rect">
            <a:avLst/>
          </a:prstGeom>
          <a:noFill/>
        </p:spPr>
        <p:txBody>
          <a:bodyPr wrap="none" rtlCol="0">
            <a:spAutoFit/>
          </a:bodyPr>
          <a:lstStyle/>
          <a:p>
            <a:pPr>
              <a:spcAft>
                <a:spcPts val="600"/>
              </a:spcAft>
            </a:pPr>
            <a:r>
              <a:rPr lang="en-US" sz="1400" dirty="0">
                <a:latin typeface="Times New Roman" panose="02020603050405020304" pitchFamily="18" charset="0"/>
                <a:cs typeface="Times New Roman" panose="02020603050405020304" pitchFamily="18" charset="0"/>
              </a:rPr>
              <a:t>2</a:t>
            </a:r>
            <a:endParaRPr lang="en-US" sz="1400">
              <a:latin typeface="Times New Roman" panose="02020603050405020304" pitchFamily="18" charset="0"/>
              <a:cs typeface="Times New Roman" panose="02020603050405020304" pitchFamily="18" charset="0"/>
            </a:endParaRPr>
          </a:p>
        </p:txBody>
      </p:sp>
      <p:pic>
        <p:nvPicPr>
          <p:cNvPr id="2" name="slide 40">
            <a:hlinkClick r:id="" action="ppaction://media"/>
            <a:extLst>
              <a:ext uri="{FF2B5EF4-FFF2-40B4-BE49-F238E27FC236}">
                <a16:creationId xmlns:a16="http://schemas.microsoft.com/office/drawing/2014/main" id="{7C585318-3732-A63A-D1CA-780E4B891D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3139" y="5651799"/>
            <a:ext cx="730250" cy="730250"/>
          </a:xfrm>
          <a:prstGeom prst="rect">
            <a:avLst/>
          </a:prstGeom>
        </p:spPr>
      </p:pic>
    </p:spTree>
    <p:extLst>
      <p:ext uri="{BB962C8B-B14F-4D97-AF65-F5344CB8AC3E}">
        <p14:creationId xmlns:p14="http://schemas.microsoft.com/office/powerpoint/2010/main" val="28723893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A3D8AB-075F-4BA0-86FD-E58CCD85B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1" name="Rectangle 10">
            <a:extLst>
              <a:ext uri="{FF2B5EF4-FFF2-40B4-BE49-F238E27FC236}">
                <a16:creationId xmlns:a16="http://schemas.microsoft.com/office/drawing/2014/main" id="{C758EC8D-68D1-4138-B719-BE00C78AD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22072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4579E4-5B5F-42C9-B08F-A904C81B1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811"/>
            <a:ext cx="2556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FD74B2-F2FE-D492-4BA9-69B74A4759A4}"/>
              </a:ext>
            </a:extLst>
          </p:cNvPr>
          <p:cNvSpPr txBox="1">
            <a:spLocks noChangeArrowheads="1"/>
          </p:cNvSpPr>
          <p:nvPr/>
        </p:nvSpPr>
        <p:spPr bwMode="auto">
          <a:xfrm rot="16200000">
            <a:off x="-1322904" y="2514944"/>
            <a:ext cx="5054601" cy="19551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algn="r" defTabSz="914400" eaLnBrk="1" hangingPunct="1">
              <a:lnSpc>
                <a:spcPct val="90000"/>
              </a:lnSpc>
              <a:spcBef>
                <a:spcPct val="0"/>
              </a:spcBef>
              <a:spcAft>
                <a:spcPts val="600"/>
              </a:spcAft>
            </a:pPr>
            <a:r>
              <a:rPr lang="en-US" altLang="en-US" sz="4000" spc="-50">
                <a:solidFill>
                  <a:srgbClr val="FFFFFF"/>
                </a:solidFill>
                <a:latin typeface="+mj-lt"/>
                <a:ea typeface="+mj-ea"/>
                <a:cs typeface="+mj-cs"/>
              </a:rPr>
              <a:t>In-Text Citation Examples</a:t>
            </a:r>
          </a:p>
        </p:txBody>
      </p:sp>
      <p:sp>
        <p:nvSpPr>
          <p:cNvPr id="4" name="TextBox 3">
            <a:extLst>
              <a:ext uri="{FF2B5EF4-FFF2-40B4-BE49-F238E27FC236}">
                <a16:creationId xmlns:a16="http://schemas.microsoft.com/office/drawing/2014/main" id="{72D7F4DA-7863-6295-D2CC-535B1F1CE133}"/>
              </a:ext>
            </a:extLst>
          </p:cNvPr>
          <p:cNvSpPr txBox="1"/>
          <p:nvPr/>
        </p:nvSpPr>
        <p:spPr>
          <a:xfrm>
            <a:off x="3102653" y="304800"/>
            <a:ext cx="7815315" cy="6315075"/>
          </a:xfrm>
          <a:prstGeom prst="rect">
            <a:avLst/>
          </a:prstGeom>
          <a:noFill/>
        </p:spPr>
        <p:txBody>
          <a:bodyPr vert="horz" lIns="91440" tIns="45720" rIns="91440" bIns="45720" rtlCol="0" anchor="t">
            <a:normAutofit fontScale="85000" lnSpcReduction="20000"/>
          </a:bodyPr>
          <a:lstStyle/>
          <a:p>
            <a:pPr indent="-182880" defTabSz="914400">
              <a:lnSpc>
                <a:spcPct val="90000"/>
              </a:lnSpc>
              <a:spcAft>
                <a:spcPts val="600"/>
              </a:spcAft>
              <a:buClr>
                <a:schemeClr val="accent1"/>
              </a:buClr>
            </a:pPr>
            <a:r>
              <a:rPr lang="en-US" sz="2000" b="1" dirty="0"/>
              <a:t>Direct quotation with author’s name as part of the narrative:</a:t>
            </a:r>
          </a:p>
          <a:p>
            <a:pPr indent="-182880" defTabSz="914400">
              <a:lnSpc>
                <a:spcPct val="90000"/>
              </a:lnSpc>
              <a:spcAft>
                <a:spcPts val="600"/>
              </a:spcAft>
              <a:buClr>
                <a:schemeClr val="accent1"/>
              </a:buClr>
            </a:pPr>
            <a:r>
              <a:rPr lang="en-US" sz="2000" dirty="0"/>
              <a:t>According to Moors (2008), “the best way for students to learn APA formatting is with practice” (p. 16).</a:t>
            </a:r>
          </a:p>
          <a:p>
            <a:pPr indent="-182880" defTabSz="914400">
              <a:lnSpc>
                <a:spcPct val="90000"/>
              </a:lnSpc>
              <a:spcAft>
                <a:spcPts val="600"/>
              </a:spcAft>
              <a:buClr>
                <a:schemeClr val="accent1"/>
              </a:buClr>
            </a:pPr>
            <a:endParaRPr lang="en-US" sz="2000" b="1" dirty="0"/>
          </a:p>
          <a:p>
            <a:pPr indent="-182880" defTabSz="914400">
              <a:lnSpc>
                <a:spcPct val="90000"/>
              </a:lnSpc>
              <a:spcAft>
                <a:spcPts val="600"/>
              </a:spcAft>
              <a:buClr>
                <a:schemeClr val="accent1"/>
              </a:buClr>
            </a:pPr>
            <a:r>
              <a:rPr lang="en-US" sz="2000" b="1" dirty="0"/>
              <a:t>Direct quotation with parenthetical citation:</a:t>
            </a:r>
          </a:p>
          <a:p>
            <a:pPr indent="-182880" defTabSz="914400">
              <a:lnSpc>
                <a:spcPct val="90000"/>
              </a:lnSpc>
              <a:spcAft>
                <a:spcPts val="600"/>
              </a:spcAft>
              <a:buClr>
                <a:schemeClr val="accent1"/>
              </a:buClr>
            </a:pPr>
            <a:r>
              <a:rPr lang="en-US" sz="2000" dirty="0"/>
              <a:t>Moors (2008) found "it is best for students to ask for help before turning in a paper that needs APA style" (p. 199).</a:t>
            </a:r>
          </a:p>
          <a:p>
            <a:pPr indent="-182880" defTabSz="914400">
              <a:lnSpc>
                <a:spcPct val="90000"/>
              </a:lnSpc>
              <a:spcAft>
                <a:spcPts val="600"/>
              </a:spcAft>
              <a:buClr>
                <a:schemeClr val="accent1"/>
              </a:buClr>
            </a:pPr>
            <a:endParaRPr lang="en-US" sz="2000" dirty="0"/>
          </a:p>
          <a:p>
            <a:pPr indent="-182880" defTabSz="914400">
              <a:lnSpc>
                <a:spcPct val="90000"/>
              </a:lnSpc>
              <a:spcAft>
                <a:spcPts val="600"/>
              </a:spcAft>
              <a:buClr>
                <a:schemeClr val="accent1"/>
              </a:buClr>
            </a:pPr>
            <a:r>
              <a:rPr lang="en-US" sz="2000" b="1" dirty="0"/>
              <a:t>Paraphrase or summary of information from another author:</a:t>
            </a:r>
          </a:p>
          <a:p>
            <a:pPr indent="-182880" defTabSz="914400">
              <a:lnSpc>
                <a:spcPct val="90000"/>
              </a:lnSpc>
              <a:spcAft>
                <a:spcPts val="600"/>
              </a:spcAft>
              <a:buClr>
                <a:schemeClr val="accent1"/>
              </a:buClr>
            </a:pPr>
            <a:r>
              <a:rPr lang="en-US" sz="2000" dirty="0"/>
              <a:t>APA style becomes easier the more you use it (Moors, 2008).</a:t>
            </a:r>
          </a:p>
          <a:p>
            <a:pPr indent="-182880" defTabSz="914400">
              <a:lnSpc>
                <a:spcPct val="90000"/>
              </a:lnSpc>
              <a:spcAft>
                <a:spcPts val="600"/>
              </a:spcAft>
              <a:buClr>
                <a:schemeClr val="accent1"/>
              </a:buClr>
            </a:pPr>
            <a:endParaRPr lang="en-US" sz="2000" b="1" dirty="0"/>
          </a:p>
          <a:p>
            <a:pPr indent="-182880" defTabSz="914400">
              <a:lnSpc>
                <a:spcPct val="90000"/>
              </a:lnSpc>
              <a:spcAft>
                <a:spcPts val="600"/>
              </a:spcAft>
              <a:buClr>
                <a:schemeClr val="accent1"/>
              </a:buClr>
            </a:pPr>
            <a:r>
              <a:rPr lang="en-US" sz="2000" b="1" dirty="0"/>
              <a:t>When citing two authors</a:t>
            </a:r>
          </a:p>
          <a:p>
            <a:pPr indent="-182880" defTabSz="914400">
              <a:lnSpc>
                <a:spcPct val="90000"/>
              </a:lnSpc>
              <a:spcAft>
                <a:spcPts val="600"/>
              </a:spcAft>
              <a:buClr>
                <a:schemeClr val="accent1"/>
              </a:buClr>
            </a:pPr>
            <a:r>
              <a:rPr lang="en-US" sz="2000" dirty="0"/>
              <a:t>Whenever you use another author's work, use citation to stay out of trouble (James and Luca, 1999).</a:t>
            </a:r>
          </a:p>
          <a:p>
            <a:pPr indent="-182880" defTabSz="914400">
              <a:lnSpc>
                <a:spcPct val="90000"/>
              </a:lnSpc>
              <a:spcAft>
                <a:spcPts val="600"/>
              </a:spcAft>
              <a:buClr>
                <a:schemeClr val="accent1"/>
              </a:buClr>
            </a:pPr>
            <a:endParaRPr lang="en-US" sz="2000" dirty="0"/>
          </a:p>
          <a:p>
            <a:pPr indent="-182880" defTabSz="914400">
              <a:lnSpc>
                <a:spcPct val="90000"/>
              </a:lnSpc>
              <a:spcAft>
                <a:spcPts val="600"/>
              </a:spcAft>
              <a:buClr>
                <a:schemeClr val="accent1"/>
              </a:buClr>
            </a:pPr>
            <a:r>
              <a:rPr lang="en-US" sz="2000" b="1" dirty="0"/>
              <a:t>When citing three authors or more</a:t>
            </a:r>
          </a:p>
          <a:p>
            <a:pPr indent="-182880" defTabSz="914400">
              <a:lnSpc>
                <a:spcPct val="90000"/>
              </a:lnSpc>
              <a:spcAft>
                <a:spcPts val="600"/>
              </a:spcAft>
              <a:buClr>
                <a:schemeClr val="accent1"/>
              </a:buClr>
            </a:pPr>
            <a:r>
              <a:rPr lang="en-US" sz="2000" dirty="0"/>
              <a:t>APA style is used in the fields of psychology, nursing and health sciences, and engineering (Bali et al. 2018).</a:t>
            </a:r>
          </a:p>
          <a:p>
            <a:pPr indent="-182880" defTabSz="914400">
              <a:lnSpc>
                <a:spcPct val="90000"/>
              </a:lnSpc>
              <a:spcAft>
                <a:spcPts val="600"/>
              </a:spcAft>
              <a:buClr>
                <a:schemeClr val="accent1"/>
              </a:buClr>
            </a:pPr>
            <a:endParaRPr lang="en-US" sz="2000" dirty="0"/>
          </a:p>
          <a:p>
            <a:pPr indent="-182880" defTabSz="914400">
              <a:lnSpc>
                <a:spcPct val="90000"/>
              </a:lnSpc>
              <a:spcAft>
                <a:spcPts val="600"/>
              </a:spcAft>
              <a:buClr>
                <a:schemeClr val="accent1"/>
              </a:buClr>
            </a:pPr>
            <a:r>
              <a:rPr lang="en-US" sz="2000" b="1" dirty="0"/>
              <a:t>Narrative citation</a:t>
            </a:r>
          </a:p>
          <a:p>
            <a:pPr indent="-182880" defTabSz="914400">
              <a:lnSpc>
                <a:spcPct val="90000"/>
              </a:lnSpc>
              <a:spcAft>
                <a:spcPts val="600"/>
              </a:spcAft>
              <a:buClr>
                <a:schemeClr val="accent1"/>
              </a:buClr>
            </a:pPr>
            <a:r>
              <a:rPr lang="en-US" sz="2000" dirty="0"/>
              <a:t>Madison (2023) investigated the risks related to consistently eating cereal for breakfast.</a:t>
            </a:r>
          </a:p>
          <a:p>
            <a:pPr indent="-182880" defTabSz="914400">
              <a:lnSpc>
                <a:spcPct val="90000"/>
              </a:lnSpc>
              <a:spcAft>
                <a:spcPts val="600"/>
              </a:spcAft>
              <a:buClr>
                <a:schemeClr val="accent1"/>
              </a:buClr>
              <a:buFont typeface="Arial" panose="020B0604020202020204" pitchFamily="34" charset="0"/>
              <a:buChar char="•"/>
            </a:pPr>
            <a:endParaRPr lang="en-US" sz="2000" dirty="0"/>
          </a:p>
          <a:p>
            <a:pPr indent="-182880" defTabSz="914400">
              <a:lnSpc>
                <a:spcPct val="90000"/>
              </a:lnSpc>
              <a:spcAft>
                <a:spcPts val="600"/>
              </a:spcAft>
              <a:buClr>
                <a:schemeClr val="accent1"/>
              </a:buClr>
            </a:pPr>
            <a:r>
              <a:rPr lang="en-US" sz="2000" b="1" dirty="0"/>
              <a:t>Parenthetical citation </a:t>
            </a:r>
          </a:p>
          <a:p>
            <a:pPr indent="-182880" defTabSz="914400">
              <a:lnSpc>
                <a:spcPct val="90000"/>
              </a:lnSpc>
              <a:spcAft>
                <a:spcPts val="600"/>
              </a:spcAft>
              <a:buClr>
                <a:schemeClr val="accent1"/>
              </a:buClr>
            </a:pPr>
            <a:r>
              <a:rPr lang="en-US" sz="2000" dirty="0"/>
              <a:t>There are risks inherent in eating cereal for breakfast (Madison, 2023).</a:t>
            </a:r>
          </a:p>
          <a:p>
            <a:pPr indent="-182880" defTabSz="914400">
              <a:lnSpc>
                <a:spcPct val="90000"/>
              </a:lnSpc>
              <a:spcAft>
                <a:spcPts val="600"/>
              </a:spcAft>
              <a:buClr>
                <a:schemeClr val="accent1"/>
              </a:buClr>
            </a:pPr>
            <a:endParaRPr lang="en-US" sz="1100" dirty="0"/>
          </a:p>
        </p:txBody>
      </p:sp>
      <p:sp>
        <p:nvSpPr>
          <p:cNvPr id="15" name="Rectangle 14">
            <a:extLst>
              <a:ext uri="{FF2B5EF4-FFF2-40B4-BE49-F238E27FC236}">
                <a16:creationId xmlns:a16="http://schemas.microsoft.com/office/drawing/2014/main" id="{B41BF6CF-E1B8-4EE2-9AE1-86A58DAFD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 name="slide 41">
            <a:hlinkClick r:id="" action="ppaction://media"/>
            <a:extLst>
              <a:ext uri="{FF2B5EF4-FFF2-40B4-BE49-F238E27FC236}">
                <a16:creationId xmlns:a16="http://schemas.microsoft.com/office/drawing/2014/main" id="{1A211FF7-EE34-470E-147E-1C9EAB1FAB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4347" y="5781196"/>
            <a:ext cx="730250" cy="730250"/>
          </a:xfrm>
          <a:prstGeom prst="rect">
            <a:avLst/>
          </a:prstGeom>
        </p:spPr>
      </p:pic>
    </p:spTree>
    <p:extLst>
      <p:ext uri="{BB962C8B-B14F-4D97-AF65-F5344CB8AC3E}">
        <p14:creationId xmlns:p14="http://schemas.microsoft.com/office/powerpoint/2010/main" val="28195873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Box 2">
            <a:extLst>
              <a:ext uri="{FF2B5EF4-FFF2-40B4-BE49-F238E27FC236}">
                <a16:creationId xmlns:a16="http://schemas.microsoft.com/office/drawing/2014/main" id="{E2D83D98-3D76-E34B-B9DA-CC37206ADBEE}"/>
              </a:ext>
            </a:extLst>
          </p:cNvPr>
          <p:cNvSpPr txBox="1">
            <a:spLocks noChangeArrowheads="1"/>
          </p:cNvSpPr>
          <p:nvPr/>
        </p:nvSpPr>
        <p:spPr bwMode="auto">
          <a:xfrm>
            <a:off x="3323178" y="888905"/>
            <a:ext cx="6304589" cy="13550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eaLnBrk="1" hangingPunct="1">
              <a:lnSpc>
                <a:spcPct val="90000"/>
              </a:lnSpc>
              <a:spcBef>
                <a:spcPct val="0"/>
              </a:spcBef>
              <a:spcAft>
                <a:spcPts val="600"/>
              </a:spcAft>
            </a:pPr>
            <a:r>
              <a:rPr lang="en-US" altLang="en-US" sz="4000">
                <a:latin typeface="Times New Roman" panose="02020603050405020304" pitchFamily="18" charset="0"/>
                <a:ea typeface="+mj-ea"/>
                <a:cs typeface="Times New Roman" panose="02020603050405020304" pitchFamily="18" charset="0"/>
              </a:rPr>
              <a:t>References Page: Basics</a:t>
            </a:r>
            <a:endParaRPr lang="en-US" altLang="en-US" sz="4000" dirty="0">
              <a:latin typeface="Times New Roman" panose="02020603050405020304" pitchFamily="18" charset="0"/>
              <a:ea typeface="+mj-ea"/>
              <a:cs typeface="Times New Roman" panose="02020603050405020304" pitchFamily="18" charset="0"/>
            </a:endParaRPr>
          </a:p>
        </p:txBody>
      </p:sp>
      <p:graphicFrame>
        <p:nvGraphicFramePr>
          <p:cNvPr id="17418" name="TextBox 1">
            <a:extLst>
              <a:ext uri="{FF2B5EF4-FFF2-40B4-BE49-F238E27FC236}">
                <a16:creationId xmlns:a16="http://schemas.microsoft.com/office/drawing/2014/main" id="{00ACFFDF-3E60-746C-4A1B-AC2021D03211}"/>
              </a:ext>
            </a:extLst>
          </p:cNvPr>
          <p:cNvGraphicFramePr/>
          <p:nvPr/>
        </p:nvGraphicFramePr>
        <p:xfrm>
          <a:off x="2077674" y="1741543"/>
          <a:ext cx="8355435" cy="43991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417" name="slide 42">
            <a:hlinkClick r:id="" action="ppaction://media"/>
            <a:extLst>
              <a:ext uri="{FF2B5EF4-FFF2-40B4-BE49-F238E27FC236}">
                <a16:creationId xmlns:a16="http://schemas.microsoft.com/office/drawing/2014/main" id="{9C671EF1-2632-3E9C-0723-73A1B0F70F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2460" y="5968101"/>
            <a:ext cx="730250" cy="7302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4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741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D74B2-F2FE-D492-4BA9-69B74A4759A4}"/>
              </a:ext>
            </a:extLst>
          </p:cNvPr>
          <p:cNvSpPr txBox="1">
            <a:spLocks noChangeArrowheads="1"/>
          </p:cNvSpPr>
          <p:nvPr/>
        </p:nvSpPr>
        <p:spPr bwMode="auto">
          <a:xfrm>
            <a:off x="1646885" y="816107"/>
            <a:ext cx="7189890" cy="52850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2500" lnSpcReduction="20000"/>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algn="ctr" eaLnBrk="1" hangingPunct="1">
              <a:lnSpc>
                <a:spcPct val="90000"/>
              </a:lnSpc>
              <a:spcBef>
                <a:spcPct val="0"/>
              </a:spcBef>
              <a:spcAft>
                <a:spcPts val="600"/>
              </a:spcAft>
            </a:pPr>
            <a:r>
              <a:rPr lang="en-US" sz="4000" b="1" kern="0" dirty="0">
                <a:latin typeface="Times New Roman" panose="02020603050405020304" pitchFamily="18" charset="0"/>
              </a:rPr>
              <a:t>APA </a:t>
            </a:r>
            <a:r>
              <a:rPr lang="en-US" altLang="en-US" sz="4000" b="1" dirty="0">
                <a:latin typeface="Times New Roman" panose="02020603050405020304" pitchFamily="18" charset="0"/>
                <a:ea typeface="+mj-ea"/>
                <a:cs typeface="Times New Roman" panose="02020603050405020304" pitchFamily="18" charset="0"/>
              </a:rPr>
              <a:t>Reference Entry </a:t>
            </a:r>
            <a:r>
              <a:rPr lang="en-US" altLang="en-US" sz="4000" b="1" dirty="0">
                <a:solidFill>
                  <a:schemeClr val="accent1">
                    <a:lumMod val="75000"/>
                  </a:schemeClr>
                </a:solidFill>
                <a:latin typeface="Times New Roman" panose="02020603050405020304" pitchFamily="18" charset="0"/>
                <a:ea typeface="+mj-ea"/>
                <a:cs typeface="Times New Roman" panose="02020603050405020304" pitchFamily="18" charset="0"/>
              </a:rPr>
              <a:t>in details</a:t>
            </a:r>
          </a:p>
        </p:txBody>
      </p:sp>
      <p:sp>
        <p:nvSpPr>
          <p:cNvPr id="4" name="TextBox 3">
            <a:extLst>
              <a:ext uri="{FF2B5EF4-FFF2-40B4-BE49-F238E27FC236}">
                <a16:creationId xmlns:a16="http://schemas.microsoft.com/office/drawing/2014/main" id="{72D7F4DA-7863-6295-D2CC-535B1F1CE133}"/>
              </a:ext>
            </a:extLst>
          </p:cNvPr>
          <p:cNvSpPr txBox="1"/>
          <p:nvPr/>
        </p:nvSpPr>
        <p:spPr>
          <a:xfrm>
            <a:off x="2113941" y="2032446"/>
            <a:ext cx="8169778" cy="1862048"/>
          </a:xfrm>
          <a:prstGeom prst="rect">
            <a:avLst/>
          </a:prstGeom>
          <a:noFill/>
          <a:ln>
            <a:noFill/>
          </a:ln>
        </p:spPr>
        <p:txBody>
          <a:bodyPr wrap="square" rtlCol="0">
            <a:spAutoFit/>
          </a:bodyPr>
          <a:lstStyle/>
          <a:p>
            <a:r>
              <a:rPr lang="en-US" sz="1600" b="1" kern="0" dirty="0">
                <a:latin typeface="Times New Roman" panose="02020603050405020304" pitchFamily="18" charset="0"/>
              </a:rPr>
              <a:t>Scholarly Article from an Academic Database</a:t>
            </a:r>
          </a:p>
          <a:p>
            <a:endParaRPr lang="en-US" sz="1900" b="1" kern="0" dirty="0">
              <a:latin typeface="Times New Roman" panose="02020603050405020304" pitchFamily="18" charset="0"/>
            </a:endParaRPr>
          </a:p>
          <a:p>
            <a:pPr indent="-457200"/>
            <a:r>
              <a:rPr lang="en-US" sz="1600" kern="0" dirty="0">
                <a:latin typeface="Times New Roman" panose="02020603050405020304" pitchFamily="18" charset="0"/>
              </a:rPr>
              <a:t>Author, A. A., Author, B. B., &amp; Author, C. C. (Publication Year). Title of article: Subtitle also 	capitalized. Title of Periodical, volume number(issue number), page range.</a:t>
            </a:r>
          </a:p>
          <a:p>
            <a:endParaRPr lang="en-US" sz="1600" b="1" kern="0" dirty="0">
              <a:latin typeface="Times New Roman" panose="02020603050405020304" pitchFamily="18" charset="0"/>
            </a:endParaRPr>
          </a:p>
          <a:p>
            <a:pPr indent="-457200"/>
            <a:endParaRPr lang="en-US" sz="1600" kern="0" dirty="0">
              <a:latin typeface="Times New Roman" panose="02020603050405020304" pitchFamily="18" charset="0"/>
            </a:endParaRPr>
          </a:p>
          <a:p>
            <a:pPr indent="-457200"/>
            <a:r>
              <a:rPr lang="en-US" sz="1600" kern="0" dirty="0">
                <a:latin typeface="Times New Roman" panose="02020603050405020304" pitchFamily="18" charset="0"/>
              </a:rPr>
              <a:t> </a:t>
            </a:r>
          </a:p>
        </p:txBody>
      </p:sp>
      <p:grpSp>
        <p:nvGrpSpPr>
          <p:cNvPr id="2" name="Group 1">
            <a:extLst>
              <a:ext uri="{FF2B5EF4-FFF2-40B4-BE49-F238E27FC236}">
                <a16:creationId xmlns:a16="http://schemas.microsoft.com/office/drawing/2014/main" id="{01687D51-A40B-9155-32CE-43F3E5AC3100}"/>
              </a:ext>
            </a:extLst>
          </p:cNvPr>
          <p:cNvGrpSpPr/>
          <p:nvPr/>
        </p:nvGrpSpPr>
        <p:grpSpPr>
          <a:xfrm>
            <a:off x="2466035" y="4239766"/>
            <a:ext cx="6907608" cy="1862048"/>
            <a:chOff x="776510" y="2819839"/>
            <a:chExt cx="6907608" cy="1862048"/>
          </a:xfrm>
        </p:grpSpPr>
        <p:sp>
          <p:nvSpPr>
            <p:cNvPr id="6" name="Text Box 2">
              <a:extLst>
                <a:ext uri="{FF2B5EF4-FFF2-40B4-BE49-F238E27FC236}">
                  <a16:creationId xmlns:a16="http://schemas.microsoft.com/office/drawing/2014/main" id="{B009BF86-B8F8-CD72-BB77-BE69F27F81BC}"/>
                </a:ext>
              </a:extLst>
            </p:cNvPr>
            <p:cNvSpPr txBox="1">
              <a:spLocks noChangeArrowheads="1"/>
            </p:cNvSpPr>
            <p:nvPr/>
          </p:nvSpPr>
          <p:spPr bwMode="auto">
            <a:xfrm>
              <a:off x="776510" y="2819839"/>
              <a:ext cx="6907608" cy="1862048"/>
            </a:xfrm>
            <a:prstGeom prst="rect">
              <a:avLst/>
            </a:prstGeom>
            <a:ln>
              <a:headEnd/>
              <a:tailEnd/>
            </a:ln>
          </p:spPr>
          <p:style>
            <a:lnRef idx="2">
              <a:schemeClr val="dk1"/>
            </a:lnRef>
            <a:fillRef idx="1">
              <a:schemeClr val="lt1"/>
            </a:fillRef>
            <a:effectRef idx="0">
              <a:schemeClr val="dk1"/>
            </a:effectRef>
            <a:fontRef idx="minor">
              <a:schemeClr val="dk1"/>
            </a:fontRef>
          </p:style>
          <p:txBody>
            <a:bodyPr rot="0" vert="horz" wrap="square" lIns="91440" tIns="45720" rIns="91440" bIns="45720" anchor="t" anchorCtr="0">
              <a:noAutofit/>
            </a:bodyPr>
            <a:lstStyle/>
            <a:p>
              <a:pPr>
                <a:lnSpc>
                  <a:spcPct val="115000"/>
                </a:lnSpc>
                <a:spcAft>
                  <a:spcPts val="800"/>
                </a:spcAft>
              </a:pPr>
              <a:r>
                <a:rPr lang="en-US" sz="1200" kern="100" dirty="0">
                  <a:ea typeface="Aptos" panose="020B0004020202020204" pitchFamily="34" charset="0"/>
                  <a:cs typeface="Times New Roman" panose="02020603050405020304" pitchFamily="18" charset="0"/>
                </a:rPr>
                <a:t>Authors: </a:t>
              </a:r>
              <a:r>
                <a:rPr lang="en-US" sz="1200" kern="100" dirty="0">
                  <a:solidFill>
                    <a:srgbClr val="C04F15"/>
                  </a:solidFill>
                  <a:ea typeface="Aptos" panose="020B0004020202020204" pitchFamily="34" charset="0"/>
                  <a:cs typeface="Times New Roman" panose="02020603050405020304" pitchFamily="18" charset="0"/>
                </a:rPr>
                <a:t>Last name, Initials. </a:t>
              </a:r>
              <a:r>
                <a:rPr lang="en-US" sz="1200" kern="100" dirty="0">
                  <a:solidFill>
                    <a:srgbClr val="3B7D23"/>
                  </a:solidFill>
                  <a:ea typeface="Aptos" panose="020B0004020202020204" pitchFamily="34" charset="0"/>
                  <a:cs typeface="Times New Roman" panose="02020603050405020304" pitchFamily="18" charset="0"/>
                </a:rPr>
                <a:t>(date).</a:t>
              </a:r>
              <a:r>
                <a:rPr lang="en-US" sz="1200" kern="100" dirty="0">
                  <a:ea typeface="Aptos" panose="020B0004020202020204" pitchFamily="34" charset="0"/>
                  <a:cs typeface="Times New Roman" panose="02020603050405020304" pitchFamily="18" charset="0"/>
                </a:rPr>
                <a:t>		</a:t>
              </a:r>
              <a:r>
                <a:rPr lang="en-US" sz="1200" kern="100" dirty="0">
                  <a:solidFill>
                    <a:srgbClr val="156082"/>
                  </a:solidFill>
                  <a:ea typeface="Aptos" panose="020B0004020202020204" pitchFamily="34" charset="0"/>
                  <a:cs typeface="Times New Roman" panose="02020603050405020304" pitchFamily="18" charset="0"/>
                </a:rPr>
                <a:t>Title of the article.</a:t>
              </a:r>
              <a:endParaRPr lang="en-US" sz="1200" kern="100" dirty="0">
                <a:ea typeface="Aptos" panose="020B0004020202020204" pitchFamily="34" charset="0"/>
                <a:cs typeface="Times New Roman" panose="02020603050405020304" pitchFamily="18" charset="0"/>
              </a:endParaRPr>
            </a:p>
            <a:p>
              <a:pPr>
                <a:lnSpc>
                  <a:spcPct val="115000"/>
                </a:lnSpc>
                <a:spcAft>
                  <a:spcPts val="800"/>
                </a:spcAft>
              </a:pPr>
              <a:r>
                <a:rPr lang="en-US" sz="1200" kern="100" dirty="0">
                  <a:ea typeface="Aptos" panose="020B0004020202020204" pitchFamily="34" charset="0"/>
                  <a:cs typeface="Times New Roman" panose="02020603050405020304" pitchFamily="18" charset="0"/>
                </a:rPr>
                <a:t>							</a:t>
              </a:r>
            </a:p>
            <a:p>
              <a:pPr marL="457200" indent="-457200">
                <a:lnSpc>
                  <a:spcPct val="115000"/>
                </a:lnSpc>
                <a:spcAft>
                  <a:spcPts val="800"/>
                </a:spcAft>
              </a:pPr>
              <a:r>
                <a:rPr lang="es-US" sz="1200" kern="100" dirty="0">
                  <a:solidFill>
                    <a:srgbClr val="C04F15"/>
                  </a:solidFill>
                  <a:ea typeface="Aptos" panose="020B0004020202020204" pitchFamily="34" charset="0"/>
                  <a:cs typeface="Times New Roman" panose="02020603050405020304" pitchFamily="18" charset="0"/>
                </a:rPr>
                <a:t>Perez, M., &amp; Huston, L. K. </a:t>
              </a:r>
              <a:r>
                <a:rPr lang="es-US" sz="1200" kern="100" dirty="0">
                  <a:solidFill>
                    <a:srgbClr val="3B7D23"/>
                  </a:solidFill>
                  <a:ea typeface="Aptos" panose="020B0004020202020204" pitchFamily="34" charset="0"/>
                  <a:cs typeface="Times New Roman" panose="02020603050405020304" pitchFamily="18" charset="0"/>
                </a:rPr>
                <a:t>(2000). </a:t>
              </a:r>
              <a:r>
                <a:rPr lang="en-US" sz="1200" kern="100" dirty="0">
                  <a:solidFill>
                    <a:srgbClr val="156082"/>
                  </a:solidFill>
                  <a:ea typeface="Aptos" panose="020B0004020202020204" pitchFamily="34" charset="0"/>
                  <a:cs typeface="Times New Roman" panose="02020603050405020304" pitchFamily="18" charset="0"/>
                </a:rPr>
                <a:t>Trauma and memory: A cognitive approach. </a:t>
              </a:r>
              <a:r>
                <a:rPr lang="en-US" sz="1200" i="1" kern="100" dirty="0">
                  <a:solidFill>
                    <a:srgbClr val="C00000"/>
                  </a:solidFill>
                  <a:ea typeface="Aptos" panose="020B0004020202020204" pitchFamily="34" charset="0"/>
                  <a:cs typeface="Times New Roman" panose="02020603050405020304" pitchFamily="18" charset="0"/>
                </a:rPr>
                <a:t>Journal of American Pediatric Nursing, </a:t>
              </a:r>
              <a:r>
                <a:rPr lang="en-US" sz="1200" i="1" kern="100" dirty="0">
                  <a:solidFill>
                    <a:srgbClr val="7030A0"/>
                  </a:solidFill>
                  <a:ea typeface="Aptos" panose="020B0004020202020204" pitchFamily="34" charset="0"/>
                  <a:cs typeface="Times New Roman" panose="02020603050405020304" pitchFamily="18" charset="0"/>
                </a:rPr>
                <a:t>15</a:t>
              </a:r>
              <a:r>
                <a:rPr lang="en-US" sz="1200" kern="100" dirty="0">
                  <a:solidFill>
                    <a:srgbClr val="7030A0"/>
                  </a:solidFill>
                  <a:ea typeface="Aptos" panose="020B0004020202020204" pitchFamily="34" charset="0"/>
                  <a:cs typeface="Times New Roman" panose="02020603050405020304" pitchFamily="18" charset="0"/>
                </a:rPr>
                <a:t>(3), </a:t>
              </a:r>
              <a:r>
                <a:rPr lang="en-US" sz="1200" kern="100" dirty="0">
                  <a:ea typeface="Aptos" panose="020B0004020202020204" pitchFamily="34" charset="0"/>
                  <a:cs typeface="Times New Roman" panose="02020603050405020304" pitchFamily="18" charset="0"/>
                </a:rPr>
                <a:t>23-30.  </a:t>
              </a:r>
            </a:p>
            <a:p>
              <a:pPr marL="365760" indent="-457200">
                <a:spcAft>
                  <a:spcPts val="800"/>
                </a:spcAft>
              </a:pPr>
              <a:r>
                <a:rPr lang="en-US" sz="1200" i="1" kern="100" dirty="0">
                  <a:solidFill>
                    <a:srgbClr val="7030A0"/>
                  </a:solidFill>
                  <a:ea typeface="Aptos" panose="020B0004020202020204" pitchFamily="34" charset="0"/>
                  <a:cs typeface="Times New Roman" panose="02020603050405020304" pitchFamily="18" charset="0"/>
                </a:rPr>
                <a:t>		                </a:t>
              </a:r>
              <a:r>
                <a:rPr lang="en-US" sz="1200" kern="100" dirty="0">
                  <a:solidFill>
                    <a:srgbClr val="000000"/>
                  </a:solidFill>
                  <a:ea typeface="Aptos" panose="020B0004020202020204" pitchFamily="34" charset="0"/>
                  <a:cs typeface="Times New Roman" panose="02020603050405020304" pitchFamily="18" charset="0"/>
                </a:rPr>
                <a:t>Starting page – end page.</a:t>
              </a:r>
              <a:endParaRPr lang="en-US" sz="1200" i="1" kern="100" dirty="0">
                <a:solidFill>
                  <a:srgbClr val="7030A0"/>
                </a:solidFill>
                <a:ea typeface="Aptos" panose="020B0004020202020204" pitchFamily="34" charset="0"/>
                <a:cs typeface="Times New Roman" panose="02020603050405020304" pitchFamily="18" charset="0"/>
              </a:endParaRPr>
            </a:p>
            <a:p>
              <a:pPr marL="365760" indent="-457200">
                <a:spcAft>
                  <a:spcPts val="800"/>
                </a:spcAft>
              </a:pPr>
              <a:r>
                <a:rPr lang="en-US" sz="1200" i="1" kern="100" dirty="0">
                  <a:solidFill>
                    <a:srgbClr val="7030A0"/>
                  </a:solidFill>
                  <a:ea typeface="Aptos" panose="020B0004020202020204" pitchFamily="34" charset="0"/>
                  <a:cs typeface="Times New Roman" panose="02020603050405020304" pitchFamily="18" charset="0"/>
                </a:rPr>
                <a:t>                 volume #</a:t>
              </a:r>
              <a:r>
                <a:rPr lang="en-US" sz="1200" kern="100" dirty="0">
                  <a:solidFill>
                    <a:srgbClr val="7030A0"/>
                  </a:solidFill>
                  <a:ea typeface="Aptos" panose="020B0004020202020204" pitchFamily="34" charset="0"/>
                  <a:cs typeface="Times New Roman" panose="02020603050405020304" pitchFamily="18" charset="0"/>
                </a:rPr>
                <a:t> (issue #), </a:t>
              </a:r>
              <a:r>
                <a:rPr lang="en-US" sz="1200" kern="100" dirty="0">
                  <a:solidFill>
                    <a:srgbClr val="000000"/>
                  </a:solidFill>
                  <a:ea typeface="Aptos" panose="020B0004020202020204" pitchFamily="34" charset="0"/>
                  <a:cs typeface="Times New Roman" panose="02020603050405020304" pitchFamily="18" charset="0"/>
                </a:rPr>
                <a:t>			</a:t>
              </a:r>
              <a:r>
                <a:rPr lang="en-US" sz="1200" i="1" kern="100" dirty="0">
                  <a:solidFill>
                    <a:srgbClr val="C00000"/>
                  </a:solidFill>
                  <a:ea typeface="Aptos" panose="020B0004020202020204" pitchFamily="34" charset="0"/>
                  <a:cs typeface="Times New Roman" panose="02020603050405020304" pitchFamily="18" charset="0"/>
                </a:rPr>
                <a:t>Title of the journal in</a:t>
              </a:r>
              <a:r>
                <a:rPr lang="en-US" sz="1200" kern="100" dirty="0">
                  <a:solidFill>
                    <a:srgbClr val="C00000"/>
                  </a:solidFill>
                  <a:ea typeface="Aptos" panose="020B0004020202020204" pitchFamily="34" charset="0"/>
                  <a:cs typeface="Times New Roman" panose="02020603050405020304" pitchFamily="18" charset="0"/>
                </a:rPr>
                <a:t> </a:t>
              </a:r>
              <a:r>
                <a:rPr lang="en-US" sz="1200" i="1" kern="100" dirty="0">
                  <a:solidFill>
                    <a:srgbClr val="C00000"/>
                  </a:solidFill>
                  <a:ea typeface="Aptos" panose="020B0004020202020204" pitchFamily="34" charset="0"/>
                  <a:cs typeface="Times New Roman" panose="02020603050405020304" pitchFamily="18" charset="0"/>
                </a:rPr>
                <a:t>which the article appears,</a:t>
              </a:r>
              <a:endParaRPr lang="en-US" sz="1200" kern="100" dirty="0">
                <a:ea typeface="Aptos" panose="020B0004020202020204" pitchFamily="34" charset="0"/>
                <a:cs typeface="Times New Roman" panose="02020603050405020304" pitchFamily="18" charset="0"/>
              </a:endParaRPr>
            </a:p>
            <a:p>
              <a:pPr marL="365760" indent="-457200">
                <a:spcAft>
                  <a:spcPts val="800"/>
                </a:spcAft>
              </a:pPr>
              <a:endParaRPr lang="en-US" sz="1200" kern="100" dirty="0">
                <a:ea typeface="Aptos" panose="020B0004020202020204" pitchFamily="34" charset="0"/>
                <a:cs typeface="Times New Roman" panose="02020603050405020304" pitchFamily="18" charset="0"/>
              </a:endParaRPr>
            </a:p>
            <a:p>
              <a:pPr marL="365760" indent="457200"/>
              <a:r>
                <a:rPr lang="en-US" sz="1200" i="1" kern="100" dirty="0">
                  <a:solidFill>
                    <a:srgbClr val="C00000"/>
                  </a:solidFill>
                  <a:ea typeface="Aptos" panose="020B0004020202020204" pitchFamily="34" charset="0"/>
                  <a:cs typeface="Times New Roman" panose="02020603050405020304" pitchFamily="18" charset="0"/>
                </a:rPr>
                <a:t>				</a:t>
              </a:r>
              <a:r>
                <a:rPr lang="en-US" sz="1200" kern="100" dirty="0">
                  <a:solidFill>
                    <a:srgbClr val="C00000"/>
                  </a:solidFill>
                  <a:ea typeface="Aptos" panose="020B0004020202020204" pitchFamily="34" charset="0"/>
                  <a:cs typeface="Times New Roman" panose="02020603050405020304" pitchFamily="18" charset="0"/>
                </a:rPr>
                <a:t>				</a:t>
              </a:r>
              <a:endParaRPr lang="en-US" sz="1200" kern="100" dirty="0">
                <a:ea typeface="Aptos" panose="020B0004020202020204" pitchFamily="34" charset="0"/>
                <a:cs typeface="Times New Roman" panose="02020603050405020304" pitchFamily="18" charset="0"/>
              </a:endParaRPr>
            </a:p>
          </p:txBody>
        </p:sp>
        <p:sp>
          <p:nvSpPr>
            <p:cNvPr id="7" name="Arrow: Down 6">
              <a:extLst>
                <a:ext uri="{FF2B5EF4-FFF2-40B4-BE49-F238E27FC236}">
                  <a16:creationId xmlns:a16="http://schemas.microsoft.com/office/drawing/2014/main" id="{64635BFF-FA11-5B95-D3E0-02A695A8C9F3}"/>
                </a:ext>
              </a:extLst>
            </p:cNvPr>
            <p:cNvSpPr/>
            <p:nvPr/>
          </p:nvSpPr>
          <p:spPr>
            <a:xfrm>
              <a:off x="4858381" y="3073559"/>
              <a:ext cx="141188" cy="3919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Arrow: Down 7">
              <a:extLst>
                <a:ext uri="{FF2B5EF4-FFF2-40B4-BE49-F238E27FC236}">
                  <a16:creationId xmlns:a16="http://schemas.microsoft.com/office/drawing/2014/main" id="{C2372F19-0611-5E64-D0DC-6BA964AE255D}"/>
                </a:ext>
              </a:extLst>
            </p:cNvPr>
            <p:cNvSpPr/>
            <p:nvPr/>
          </p:nvSpPr>
          <p:spPr>
            <a:xfrm rot="18826466" flipH="1">
              <a:off x="2683606" y="3809754"/>
              <a:ext cx="130820" cy="290449"/>
            </a:xfrm>
            <a:prstGeom prst="downArrow">
              <a:avLst/>
            </a:prstGeom>
            <a:ln>
              <a:noFill/>
            </a:ln>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Arrow: Down 8">
              <a:extLst>
                <a:ext uri="{FF2B5EF4-FFF2-40B4-BE49-F238E27FC236}">
                  <a16:creationId xmlns:a16="http://schemas.microsoft.com/office/drawing/2014/main" id="{945AA4A3-3EBE-BE76-E6EF-55582A7FF80E}"/>
                </a:ext>
              </a:extLst>
            </p:cNvPr>
            <p:cNvSpPr/>
            <p:nvPr/>
          </p:nvSpPr>
          <p:spPr>
            <a:xfrm>
              <a:off x="1832572" y="3060714"/>
              <a:ext cx="141188" cy="391989"/>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Arrow: Down 9">
              <a:extLst>
                <a:ext uri="{FF2B5EF4-FFF2-40B4-BE49-F238E27FC236}">
                  <a16:creationId xmlns:a16="http://schemas.microsoft.com/office/drawing/2014/main" id="{C1E39555-AEE1-F420-C638-3FD4B91EEEE0}"/>
                </a:ext>
              </a:extLst>
            </p:cNvPr>
            <p:cNvSpPr/>
            <p:nvPr/>
          </p:nvSpPr>
          <p:spPr>
            <a:xfrm>
              <a:off x="2697303" y="3085662"/>
              <a:ext cx="141188" cy="410151"/>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Arrow: Down 10">
              <a:extLst>
                <a:ext uri="{FF2B5EF4-FFF2-40B4-BE49-F238E27FC236}">
                  <a16:creationId xmlns:a16="http://schemas.microsoft.com/office/drawing/2014/main" id="{E540DABF-9C8F-1033-9B2E-5C206140E16D}"/>
                </a:ext>
              </a:extLst>
            </p:cNvPr>
            <p:cNvSpPr/>
            <p:nvPr/>
          </p:nvSpPr>
          <p:spPr>
            <a:xfrm flipH="1">
              <a:off x="1903166" y="3867843"/>
              <a:ext cx="136504" cy="341315"/>
            </a:xfrm>
            <a:prstGeom prst="downArrow">
              <a:avLst/>
            </a:prstGeom>
            <a:solidFill>
              <a:srgbClr val="7030A0"/>
            </a:solidFill>
          </p:spPr>
          <p:style>
            <a:lnRef idx="2">
              <a:schemeClr val="accent5">
                <a:shade val="15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Arrow: Down 11">
              <a:extLst>
                <a:ext uri="{FF2B5EF4-FFF2-40B4-BE49-F238E27FC236}">
                  <a16:creationId xmlns:a16="http://schemas.microsoft.com/office/drawing/2014/main" id="{1C83E251-79D6-CAE7-B26F-D7BE22E8251C}"/>
                </a:ext>
              </a:extLst>
            </p:cNvPr>
            <p:cNvSpPr/>
            <p:nvPr/>
          </p:nvSpPr>
          <p:spPr>
            <a:xfrm flipH="1">
              <a:off x="6334677" y="3694667"/>
              <a:ext cx="152903" cy="526490"/>
            </a:xfrm>
            <a:prstGeom prst="downArrow">
              <a:avLst/>
            </a:prstGeom>
            <a:solidFill>
              <a:srgbClr val="FF0000"/>
            </a:solidFill>
          </p:spPr>
          <p:style>
            <a:lnRef idx="2">
              <a:schemeClr val="accent5">
                <a:shade val="15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5" name="slide 43">
            <a:hlinkClick r:id="" action="ppaction://media"/>
            <a:extLst>
              <a:ext uri="{FF2B5EF4-FFF2-40B4-BE49-F238E27FC236}">
                <a16:creationId xmlns:a16="http://schemas.microsoft.com/office/drawing/2014/main" id="{0040A73E-926A-B389-C906-76923896BE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1215" y="5953724"/>
            <a:ext cx="730250" cy="730250"/>
          </a:xfrm>
          <a:prstGeom prst="rect">
            <a:avLst/>
          </a:prstGeom>
        </p:spPr>
      </p:pic>
    </p:spTree>
    <p:extLst>
      <p:ext uri="{BB962C8B-B14F-4D97-AF65-F5344CB8AC3E}">
        <p14:creationId xmlns:p14="http://schemas.microsoft.com/office/powerpoint/2010/main" val="3474849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76" name="Rectangle 15375">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366" name="TextBox 2">
            <a:extLst>
              <a:ext uri="{FF2B5EF4-FFF2-40B4-BE49-F238E27FC236}">
                <a16:creationId xmlns:a16="http://schemas.microsoft.com/office/drawing/2014/main" id="{D3B0A420-0599-B44B-B806-E07309029313}"/>
              </a:ext>
            </a:extLst>
          </p:cNvPr>
          <p:cNvSpPr txBox="1">
            <a:spLocks noChangeArrowheads="1"/>
          </p:cNvSpPr>
          <p:nvPr/>
        </p:nvSpPr>
        <p:spPr bwMode="auto">
          <a:xfrm>
            <a:off x="718874" y="1323975"/>
            <a:ext cx="4534047" cy="6794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lnSpcReduction="10000"/>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defTabSz="914400" eaLnBrk="1" hangingPunct="1">
              <a:lnSpc>
                <a:spcPct val="90000"/>
              </a:lnSpc>
              <a:spcBef>
                <a:spcPct val="0"/>
              </a:spcBef>
              <a:spcAft>
                <a:spcPts val="600"/>
              </a:spcAft>
            </a:pPr>
            <a:r>
              <a:rPr lang="en-US" altLang="en-US" sz="4400" spc="-50" dirty="0">
                <a:latin typeface="+mj-lt"/>
                <a:ea typeface="+mj-ea"/>
                <a:cs typeface="+mj-cs"/>
              </a:rPr>
              <a:t>Reference Page</a:t>
            </a:r>
          </a:p>
        </p:txBody>
      </p:sp>
      <p:sp>
        <p:nvSpPr>
          <p:cNvPr id="15363" name="Rectangle 1">
            <a:extLst>
              <a:ext uri="{FF2B5EF4-FFF2-40B4-BE49-F238E27FC236}">
                <a16:creationId xmlns:a16="http://schemas.microsoft.com/office/drawing/2014/main" id="{CECEF566-BAA6-D54A-AD1D-A8C91F7A190C}"/>
              </a:ext>
            </a:extLst>
          </p:cNvPr>
          <p:cNvSpPr>
            <a:spLocks noChangeArrowheads="1"/>
          </p:cNvSpPr>
          <p:nvPr/>
        </p:nvSpPr>
        <p:spPr bwMode="auto">
          <a:xfrm>
            <a:off x="718874" y="2325158"/>
            <a:ext cx="4534048" cy="38549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85750" indent="-285750"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indent="-182880" defTabSz="914400" eaLnBrk="1" hangingPunct="1">
              <a:spcAft>
                <a:spcPts val="600"/>
              </a:spcAft>
              <a:buClr>
                <a:schemeClr val="accent1"/>
              </a:buClr>
              <a:buFont typeface="Arial" panose="020B0604020202020204" pitchFamily="34" charset="0"/>
              <a:buChar char="•"/>
            </a:pPr>
            <a:r>
              <a:rPr lang="en-US" altLang="en-US">
                <a:latin typeface="+mn-lt"/>
                <a:ea typeface="+mn-ea"/>
              </a:rPr>
              <a:t>Center the title (</a:t>
            </a:r>
            <a:r>
              <a:rPr lang="en-US" altLang="en-US" b="1">
                <a:latin typeface="+mn-lt"/>
                <a:ea typeface="+mn-ea"/>
              </a:rPr>
              <a:t>References</a:t>
            </a:r>
            <a:r>
              <a:rPr lang="en-US" altLang="en-US">
                <a:latin typeface="+mn-lt"/>
                <a:ea typeface="+mn-ea"/>
              </a:rPr>
              <a:t>) at the top of the page. Bold this title.</a:t>
            </a:r>
          </a:p>
          <a:p>
            <a:pPr indent="-182880" defTabSz="914400" eaLnBrk="1" hangingPunct="1">
              <a:spcAft>
                <a:spcPts val="600"/>
              </a:spcAft>
              <a:buClr>
                <a:schemeClr val="accent1"/>
              </a:buClr>
              <a:buFont typeface="Arial" panose="020B0604020202020204" pitchFamily="34" charset="0"/>
              <a:buChar char="•"/>
            </a:pPr>
            <a:r>
              <a:rPr lang="en-US" altLang="en-US">
                <a:latin typeface="+mn-lt"/>
                <a:ea typeface="+mn-ea"/>
              </a:rPr>
              <a:t>Double-space reference entries.</a:t>
            </a:r>
          </a:p>
          <a:p>
            <a:pPr indent="-182880" defTabSz="914400" eaLnBrk="1" hangingPunct="1">
              <a:spcAft>
                <a:spcPts val="600"/>
              </a:spcAft>
              <a:buClr>
                <a:schemeClr val="accent1"/>
              </a:buClr>
              <a:buFont typeface="Arial" panose="020B0604020202020204" pitchFamily="34" charset="0"/>
              <a:buChar char="•"/>
            </a:pPr>
            <a:r>
              <a:rPr lang="en-US" altLang="en-US">
                <a:latin typeface="+mn-lt"/>
                <a:ea typeface="+mn-ea"/>
              </a:rPr>
              <a:t>Flush left the first line of each entry and indent subsequent lines (hanging indentation).</a:t>
            </a:r>
          </a:p>
          <a:p>
            <a:pPr indent="-182880" defTabSz="914400" eaLnBrk="1" hangingPunct="1">
              <a:spcAft>
                <a:spcPts val="600"/>
              </a:spcAft>
              <a:buClr>
                <a:schemeClr val="accent1"/>
              </a:buClr>
              <a:buFont typeface="Arial" panose="020B0604020202020204" pitchFamily="34" charset="0"/>
              <a:buChar char="•"/>
            </a:pPr>
            <a:r>
              <a:rPr lang="en-US" altLang="en-US">
                <a:latin typeface="+mn-lt"/>
                <a:ea typeface="+mn-ea"/>
              </a:rPr>
              <a:t>Order entries alphabetically by the surname of the first author of each work</a:t>
            </a:r>
          </a:p>
        </p:txBody>
      </p:sp>
      <p:pic>
        <p:nvPicPr>
          <p:cNvPr id="2" name="Picture 1">
            <a:extLst>
              <a:ext uri="{FF2B5EF4-FFF2-40B4-BE49-F238E27FC236}">
                <a16:creationId xmlns:a16="http://schemas.microsoft.com/office/drawing/2014/main" id="{F769B3B4-CB2F-4C61-ADA8-425A5C0C0403}"/>
              </a:ext>
            </a:extLst>
          </p:cNvPr>
          <p:cNvPicPr>
            <a:picLocks noChangeAspect="1"/>
          </p:cNvPicPr>
          <p:nvPr/>
        </p:nvPicPr>
        <p:blipFill>
          <a:blip r:embed="rId5"/>
          <a:stretch>
            <a:fillRect/>
          </a:stretch>
        </p:blipFill>
        <p:spPr>
          <a:xfrm>
            <a:off x="5633157" y="1025892"/>
            <a:ext cx="5209989" cy="4806215"/>
          </a:xfrm>
          <a:prstGeom prst="rect">
            <a:avLst/>
          </a:prstGeom>
        </p:spPr>
      </p:pic>
      <p:pic>
        <p:nvPicPr>
          <p:cNvPr id="3" name="slide 44">
            <a:hlinkClick r:id="" action="ppaction://media"/>
            <a:extLst>
              <a:ext uri="{FF2B5EF4-FFF2-40B4-BE49-F238E27FC236}">
                <a16:creationId xmlns:a16="http://schemas.microsoft.com/office/drawing/2014/main" id="{93161018-8E12-8FAA-49F1-74545FA7A5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705" y="5996856"/>
            <a:ext cx="730250" cy="7302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8C397E-C9BC-4DE8-986D-204E427AD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54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FD74B2-F2FE-D492-4BA9-69B74A4759A4}"/>
              </a:ext>
            </a:extLst>
          </p:cNvPr>
          <p:cNvSpPr txBox="1">
            <a:spLocks noChangeArrowheads="1"/>
          </p:cNvSpPr>
          <p:nvPr/>
        </p:nvSpPr>
        <p:spPr bwMode="auto">
          <a:xfrm>
            <a:off x="566058" y="836023"/>
            <a:ext cx="2718788" cy="5183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Book Antiqua" panose="02040602050305030304" pitchFamily="18" charset="0"/>
                <a:ea typeface="MS PGothic" panose="020B0600070205080204" pitchFamily="34" charset="-128"/>
              </a:defRPr>
            </a:lvl1pPr>
            <a:lvl2pPr marL="742950" indent="-285750" eaLnBrk="0" hangingPunct="0">
              <a:defRPr>
                <a:solidFill>
                  <a:schemeClr val="tx1"/>
                </a:solidFill>
                <a:latin typeface="Book Antiqua" panose="02040602050305030304" pitchFamily="18" charset="0"/>
                <a:ea typeface="MS PGothic" panose="020B0600070205080204" pitchFamily="34" charset="-128"/>
              </a:defRPr>
            </a:lvl2pPr>
            <a:lvl3pPr marL="1143000" indent="-228600" eaLnBrk="0" hangingPunct="0">
              <a:defRPr>
                <a:solidFill>
                  <a:schemeClr val="tx1"/>
                </a:solidFill>
                <a:latin typeface="Book Antiqua" panose="02040602050305030304" pitchFamily="18" charset="0"/>
                <a:ea typeface="MS PGothic" panose="020B0600070205080204" pitchFamily="34" charset="-128"/>
              </a:defRPr>
            </a:lvl3pPr>
            <a:lvl4pPr marL="1600200" indent="-228600" eaLnBrk="0" hangingPunct="0">
              <a:defRPr>
                <a:solidFill>
                  <a:schemeClr val="tx1"/>
                </a:solidFill>
                <a:latin typeface="Book Antiqua" panose="02040602050305030304" pitchFamily="18" charset="0"/>
                <a:ea typeface="MS PGothic" panose="020B0600070205080204" pitchFamily="34" charset="-128"/>
              </a:defRPr>
            </a:lvl4pPr>
            <a:lvl5pPr marL="2057400" indent="-228600" eaLnBrk="0" hangingPunct="0">
              <a:defRPr>
                <a:solidFill>
                  <a:schemeClr val="tx1"/>
                </a:solidFill>
                <a:latin typeface="Book Antiqua" panose="02040602050305030304"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Book Antiqua" panose="02040602050305030304" pitchFamily="18" charset="0"/>
                <a:ea typeface="MS PGothic" panose="020B0600070205080204" pitchFamily="34" charset="-128"/>
              </a:defRPr>
            </a:lvl9pPr>
          </a:lstStyle>
          <a:p>
            <a:pPr defTabSz="914400" eaLnBrk="1" hangingPunct="1">
              <a:lnSpc>
                <a:spcPct val="90000"/>
              </a:lnSpc>
              <a:spcBef>
                <a:spcPct val="0"/>
              </a:spcBef>
              <a:spcAft>
                <a:spcPts val="600"/>
              </a:spcAft>
            </a:pPr>
            <a:r>
              <a:rPr lang="en-US" sz="3600" b="1" spc="-50">
                <a:solidFill>
                  <a:srgbClr val="FFFFFF"/>
                </a:solidFill>
                <a:latin typeface="+mj-lt"/>
                <a:ea typeface="+mj-ea"/>
                <a:cs typeface="+mj-cs"/>
              </a:rPr>
              <a:t>Reference Page Citation Examples:</a:t>
            </a:r>
          </a:p>
          <a:p>
            <a:pPr defTabSz="914400" eaLnBrk="1" hangingPunct="1">
              <a:lnSpc>
                <a:spcPct val="90000"/>
              </a:lnSpc>
              <a:spcBef>
                <a:spcPct val="0"/>
              </a:spcBef>
              <a:spcAft>
                <a:spcPts val="600"/>
              </a:spcAft>
            </a:pPr>
            <a:endParaRPr lang="en-US" altLang="en-US" sz="3600" b="1" spc="-50">
              <a:solidFill>
                <a:srgbClr val="FFFFFF"/>
              </a:solidFill>
              <a:latin typeface="+mj-lt"/>
              <a:ea typeface="+mj-ea"/>
              <a:cs typeface="+mj-cs"/>
            </a:endParaRPr>
          </a:p>
        </p:txBody>
      </p:sp>
      <p:sp>
        <p:nvSpPr>
          <p:cNvPr id="14" name="Rectangle 13">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6" name="TextBox 3">
            <a:extLst>
              <a:ext uri="{FF2B5EF4-FFF2-40B4-BE49-F238E27FC236}">
                <a16:creationId xmlns:a16="http://schemas.microsoft.com/office/drawing/2014/main" id="{3572B832-CD52-2FFF-6ECD-8481209682E4}"/>
              </a:ext>
            </a:extLst>
          </p:cNvPr>
          <p:cNvGraphicFramePr/>
          <p:nvPr>
            <p:extLst>
              <p:ext uri="{D42A27DB-BD31-4B8C-83A1-F6EECF244321}">
                <p14:modId xmlns:p14="http://schemas.microsoft.com/office/powerpoint/2010/main" val="2220658205"/>
              </p:ext>
            </p:extLst>
          </p:nvPr>
        </p:nvGraphicFramePr>
        <p:xfrm>
          <a:off x="4658815" y="804672"/>
          <a:ext cx="5990136" cy="52620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2" name="slide 45">
            <a:hlinkClick r:id="" action="ppaction://media"/>
            <a:extLst>
              <a:ext uri="{FF2B5EF4-FFF2-40B4-BE49-F238E27FC236}">
                <a16:creationId xmlns:a16="http://schemas.microsoft.com/office/drawing/2014/main" id="{4C0FB076-832D-75EC-1FAD-4E1C1BEF96B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9969" y="5838705"/>
            <a:ext cx="730250" cy="730250"/>
          </a:xfrm>
          <a:prstGeom prst="rect">
            <a:avLst/>
          </a:prstGeom>
        </p:spPr>
      </p:pic>
    </p:spTree>
    <p:extLst>
      <p:ext uri="{BB962C8B-B14F-4D97-AF65-F5344CB8AC3E}">
        <p14:creationId xmlns:p14="http://schemas.microsoft.com/office/powerpoint/2010/main" val="3604540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9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3D50B8-1D27-420D-BA4A-249914120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2EFBB176-B6C1-4B5A-AADA-F930947E0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20400" cy="4949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918CDC34-0F26-409D-B10F-578D4DCC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8374164-723A-9473-3B33-FD64C92DB306}"/>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lang="en-US" sz="5400"/>
              <a:t>Citation Tool in EBSCO</a:t>
            </a:r>
          </a:p>
        </p:txBody>
      </p:sp>
      <p:sp>
        <p:nvSpPr>
          <p:cNvPr id="10" name="TextBox 9">
            <a:extLst>
              <a:ext uri="{FF2B5EF4-FFF2-40B4-BE49-F238E27FC236}">
                <a16:creationId xmlns:a16="http://schemas.microsoft.com/office/drawing/2014/main" id="{B573C1F0-E44B-7909-79AF-A8B6ECC7406D}"/>
              </a:ext>
            </a:extLst>
          </p:cNvPr>
          <p:cNvSpPr txBox="1"/>
          <p:nvPr/>
        </p:nvSpPr>
        <p:spPr>
          <a:xfrm>
            <a:off x="2928257" y="6258103"/>
            <a:ext cx="7763746" cy="594086"/>
          </a:xfrm>
          <a:prstGeom prst="rect">
            <a:avLst/>
          </a:prstGeom>
        </p:spPr>
        <p:txBody>
          <a:bodyPr vert="horz" lIns="91440" tIns="45720" rIns="91440" bIns="45720" rtlCol="0">
            <a:normAutofit/>
          </a:bodyPr>
          <a:lstStyle/>
          <a:p>
            <a:pPr defTabSz="914400">
              <a:lnSpc>
                <a:spcPct val="95000"/>
              </a:lnSpc>
              <a:spcBef>
                <a:spcPts val="1400"/>
              </a:spcBef>
              <a:spcAft>
                <a:spcPts val="200"/>
              </a:spcAft>
              <a:buClr>
                <a:schemeClr val="accent1"/>
              </a:buClr>
              <a:buSzPct val="80000"/>
            </a:pPr>
            <a:r>
              <a:rPr lang="en-US" sz="1600" spc="10">
                <a:solidFill>
                  <a:schemeClr val="tx1">
                    <a:lumMod val="75000"/>
                  </a:schemeClr>
                </a:solidFill>
              </a:rPr>
              <a:t>*Always Double Check it for Errors.</a:t>
            </a:r>
          </a:p>
        </p:txBody>
      </p:sp>
      <p:pic>
        <p:nvPicPr>
          <p:cNvPr id="7" name="Content Placeholder 6">
            <a:extLst>
              <a:ext uri="{FF2B5EF4-FFF2-40B4-BE49-F238E27FC236}">
                <a16:creationId xmlns:a16="http://schemas.microsoft.com/office/drawing/2014/main" id="{125D6640-7278-880B-4246-DA755D2EC329}"/>
              </a:ext>
            </a:extLst>
          </p:cNvPr>
          <p:cNvPicPr>
            <a:picLocks noGrp="1" noChangeAspect="1"/>
          </p:cNvPicPr>
          <p:nvPr>
            <p:ph idx="1"/>
          </p:nvPr>
        </p:nvPicPr>
        <p:blipFill>
          <a:blip r:embed="rId5"/>
          <a:stretch>
            <a:fillRect/>
          </a:stretch>
        </p:blipFill>
        <p:spPr>
          <a:xfrm>
            <a:off x="457200" y="194322"/>
            <a:ext cx="8429330" cy="4636128"/>
          </a:xfrm>
          <a:prstGeom prst="rect">
            <a:avLst/>
          </a:prstGeom>
        </p:spPr>
      </p:pic>
      <p:pic>
        <p:nvPicPr>
          <p:cNvPr id="9" name="Picture 8">
            <a:extLst>
              <a:ext uri="{FF2B5EF4-FFF2-40B4-BE49-F238E27FC236}">
                <a16:creationId xmlns:a16="http://schemas.microsoft.com/office/drawing/2014/main" id="{32B86FBE-97F5-5B09-D47A-3AE89C81ACCA}"/>
              </a:ext>
            </a:extLst>
          </p:cNvPr>
          <p:cNvPicPr>
            <a:picLocks noChangeAspect="1"/>
          </p:cNvPicPr>
          <p:nvPr/>
        </p:nvPicPr>
        <p:blipFill>
          <a:blip r:embed="rId6"/>
          <a:stretch>
            <a:fillRect/>
          </a:stretch>
        </p:blipFill>
        <p:spPr>
          <a:xfrm>
            <a:off x="5372100" y="217076"/>
            <a:ext cx="4896659" cy="4590619"/>
          </a:xfrm>
          <a:prstGeom prst="rect">
            <a:avLst/>
          </a:prstGeom>
        </p:spPr>
      </p:pic>
      <p:pic>
        <p:nvPicPr>
          <p:cNvPr id="3" name="slide 46">
            <a:hlinkClick r:id="" action="ppaction://media"/>
            <a:extLst>
              <a:ext uri="{FF2B5EF4-FFF2-40B4-BE49-F238E27FC236}">
                <a16:creationId xmlns:a16="http://schemas.microsoft.com/office/drawing/2014/main" id="{A689141D-139E-500B-8B82-C49B246B7A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3781" y="6039988"/>
            <a:ext cx="730250" cy="730250"/>
          </a:xfrm>
          <a:prstGeom prst="rect">
            <a:avLst/>
          </a:prstGeom>
        </p:spPr>
      </p:pic>
    </p:spTree>
    <p:extLst>
      <p:ext uri="{BB962C8B-B14F-4D97-AF65-F5344CB8AC3E}">
        <p14:creationId xmlns:p14="http://schemas.microsoft.com/office/powerpoint/2010/main" val="15013540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D81E6C-E141-4B2C-E0F1-ADB927FCF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6D9E3D-CEFA-A7EE-AE8A-D18C7C9C912B}"/>
              </a:ext>
            </a:extLst>
          </p:cNvPr>
          <p:cNvSpPr>
            <a:spLocks noGrp="1"/>
          </p:cNvSpPr>
          <p:nvPr>
            <p:ph type="title"/>
          </p:nvPr>
        </p:nvSpPr>
        <p:spPr>
          <a:xfrm>
            <a:off x="7878675" y="640080"/>
            <a:ext cx="3075836" cy="1325562"/>
          </a:xfrm>
        </p:spPr>
        <p:txBody>
          <a:bodyPr vert="horz" lIns="91440" tIns="45720" rIns="91440" bIns="45720" rtlCol="0" anchor="b">
            <a:normAutofit/>
          </a:bodyPr>
          <a:lstStyle/>
          <a:p>
            <a:r>
              <a:rPr lang="en-US" sz="2700"/>
              <a:t>3rd Party Citation Generators</a:t>
            </a:r>
          </a:p>
        </p:txBody>
      </p:sp>
      <p:pic>
        <p:nvPicPr>
          <p:cNvPr id="11" name="Picture 10">
            <a:extLst>
              <a:ext uri="{FF2B5EF4-FFF2-40B4-BE49-F238E27FC236}">
                <a16:creationId xmlns:a16="http://schemas.microsoft.com/office/drawing/2014/main" id="{856B680D-D009-9514-C53A-47B54B6C890C}"/>
              </a:ext>
            </a:extLst>
          </p:cNvPr>
          <p:cNvPicPr>
            <a:picLocks noChangeAspect="1"/>
          </p:cNvPicPr>
          <p:nvPr/>
        </p:nvPicPr>
        <p:blipFill>
          <a:blip r:embed="rId5"/>
          <a:srcRect l="6817" t="-11112" r="2373" b="-11112"/>
          <a:stretch>
            <a:fillRect/>
          </a:stretch>
        </p:blipFill>
        <p:spPr>
          <a:xfrm>
            <a:off x="87550" y="640080"/>
            <a:ext cx="7473456" cy="5588101"/>
          </a:xfrm>
          <a:prstGeom prst="rect">
            <a:avLst/>
          </a:prstGeom>
        </p:spPr>
      </p:pic>
      <p:sp>
        <p:nvSpPr>
          <p:cNvPr id="10" name="TextBox 9">
            <a:extLst>
              <a:ext uri="{FF2B5EF4-FFF2-40B4-BE49-F238E27FC236}">
                <a16:creationId xmlns:a16="http://schemas.microsoft.com/office/drawing/2014/main" id="{E0226E49-6896-6E77-F4AA-6A672E652880}"/>
              </a:ext>
            </a:extLst>
          </p:cNvPr>
          <p:cNvSpPr txBox="1"/>
          <p:nvPr/>
        </p:nvSpPr>
        <p:spPr>
          <a:xfrm>
            <a:off x="7878675" y="2287375"/>
            <a:ext cx="3075836" cy="3892762"/>
          </a:xfrm>
          <a:prstGeom prst="rect">
            <a:avLst/>
          </a:prstGeom>
        </p:spPr>
        <p:txBody>
          <a:bodyPr vert="horz" lIns="91440" tIns="45720" rIns="91440" bIns="45720" rtlCol="0">
            <a:normAutofit/>
          </a:bodyPr>
          <a:lstStyle/>
          <a:p>
            <a:pPr indent="-182880" defTabSz="914400">
              <a:spcAft>
                <a:spcPts val="600"/>
              </a:spcAft>
              <a:buClr>
                <a:schemeClr val="accent1"/>
              </a:buClr>
            </a:pPr>
            <a:r>
              <a:rPr lang="en-US" sz="1600"/>
              <a:t>If you are using a 3</a:t>
            </a:r>
            <a:r>
              <a:rPr lang="en-US" sz="1600" baseline="30000"/>
              <a:t>rd</a:t>
            </a:r>
            <a:r>
              <a:rPr lang="en-US" sz="1600"/>
              <a:t> party citation generator like Citation machine, it is important to always double check it for errors in formatting.</a:t>
            </a:r>
          </a:p>
          <a:p>
            <a:pPr indent="-182880" defTabSz="914400">
              <a:spcAft>
                <a:spcPts val="600"/>
              </a:spcAft>
              <a:buClr>
                <a:schemeClr val="accent1"/>
              </a:buClr>
            </a:pPr>
            <a:endParaRPr lang="en-US" sz="1600"/>
          </a:p>
          <a:p>
            <a:pPr indent="-182880" defTabSz="914400">
              <a:spcAft>
                <a:spcPts val="600"/>
              </a:spcAft>
              <a:buClr>
                <a:schemeClr val="accent1"/>
              </a:buClr>
            </a:pPr>
            <a:r>
              <a:rPr lang="en-US" sz="1600">
                <a:hlinkClick r:id="rId6"/>
              </a:rPr>
              <a:t>https://www.citationmachine.net/apa</a:t>
            </a:r>
            <a:endParaRPr lang="en-US" sz="1600"/>
          </a:p>
        </p:txBody>
      </p:sp>
      <p:pic>
        <p:nvPicPr>
          <p:cNvPr id="3" name="slide 47">
            <a:hlinkClick r:id="" action="ppaction://media"/>
            <a:extLst>
              <a:ext uri="{FF2B5EF4-FFF2-40B4-BE49-F238E27FC236}">
                <a16:creationId xmlns:a16="http://schemas.microsoft.com/office/drawing/2014/main" id="{787F6DC8-8845-5F89-17FA-0B0F7E4F56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075" y="6016625"/>
            <a:ext cx="730250" cy="730250"/>
          </a:xfrm>
          <a:prstGeom prst="rect">
            <a:avLst/>
          </a:prstGeom>
        </p:spPr>
      </p:pic>
    </p:spTree>
    <p:extLst>
      <p:ext uri="{BB962C8B-B14F-4D97-AF65-F5344CB8AC3E}">
        <p14:creationId xmlns:p14="http://schemas.microsoft.com/office/powerpoint/2010/main" val="2005106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1">
            <a:extLst>
              <a:ext uri="{FF2B5EF4-FFF2-40B4-BE49-F238E27FC236}">
                <a16:creationId xmlns:a16="http://schemas.microsoft.com/office/drawing/2014/main" id="{8F32C445-3838-3C01-1172-FF3F304CD37B}"/>
              </a:ext>
            </a:extLst>
          </p:cNvPr>
          <p:cNvSpPr txBox="1">
            <a:spLocks/>
          </p:cNvSpPr>
          <p:nvPr/>
        </p:nvSpPr>
        <p:spPr>
          <a:xfrm>
            <a:off x="6420464" y="677863"/>
            <a:ext cx="4534047"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spcAft>
                <a:spcPts val="600"/>
              </a:spcAft>
            </a:pPr>
            <a:r>
              <a:rPr lang="en-US" sz="3100" spc="-50"/>
              <a:t>Avoid These Common Mistakes</a:t>
            </a:r>
          </a:p>
        </p:txBody>
      </p:sp>
      <p:pic>
        <p:nvPicPr>
          <p:cNvPr id="2" name="Graphic 2" descr="Close with solid fill">
            <a:extLst>
              <a:ext uri="{FF2B5EF4-FFF2-40B4-BE49-F238E27FC236}">
                <a16:creationId xmlns:a16="http://schemas.microsoft.com/office/drawing/2014/main" id="{9165BC35-7C22-D80F-2D13-A11D46CFF642}"/>
              </a:ext>
            </a:extLst>
          </p:cNvPr>
          <p:cNvPicPr>
            <a:picLocks noChangeAspect="1"/>
          </p:cNvPicPr>
          <p:nvPr/>
        </p:nvPicPr>
        <p:blipFill>
          <a:blip r:embed="rId5">
            <a:extLst>
              <a:ext uri="{96DAC541-7B7A-43D3-8B79-37D633B846F1}">
                <asvg:svgBlip xmlns:asvg="http://schemas.microsoft.com/office/drawing/2016/SVG/main" r:embed="rId6"/>
              </a:ext>
            </a:extLst>
          </a:blip>
          <a:stretch/>
        </p:blipFill>
        <p:spPr>
          <a:xfrm>
            <a:off x="643192" y="686808"/>
            <a:ext cx="5451627" cy="5451627"/>
          </a:xfrm>
          <a:prstGeom prst="rect">
            <a:avLst/>
          </a:prstGeom>
        </p:spPr>
      </p:pic>
      <p:graphicFrame>
        <p:nvGraphicFramePr>
          <p:cNvPr id="34" name="Text Placeholder 2">
            <a:extLst>
              <a:ext uri="{FF2B5EF4-FFF2-40B4-BE49-F238E27FC236}">
                <a16:creationId xmlns:a16="http://schemas.microsoft.com/office/drawing/2014/main" id="{27954877-5558-C1E3-1B0E-6C65C1AC2B72}"/>
              </a:ext>
            </a:extLst>
          </p:cNvPr>
          <p:cNvGraphicFramePr/>
          <p:nvPr>
            <p:extLst>
              <p:ext uri="{D42A27DB-BD31-4B8C-83A1-F6EECF244321}">
                <p14:modId xmlns:p14="http://schemas.microsoft.com/office/powerpoint/2010/main" val="4075776040"/>
              </p:ext>
            </p:extLst>
          </p:nvPr>
        </p:nvGraphicFramePr>
        <p:xfrm>
          <a:off x="6420463" y="2325158"/>
          <a:ext cx="4572002" cy="38549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8" name="slide 48">
            <a:hlinkClick r:id="" action="ppaction://media"/>
            <a:extLst>
              <a:ext uri="{FF2B5EF4-FFF2-40B4-BE49-F238E27FC236}">
                <a16:creationId xmlns:a16="http://schemas.microsoft.com/office/drawing/2014/main" id="{B43347F5-737E-398A-B947-67634949B7C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9700" y="5997575"/>
            <a:ext cx="730250" cy="730250"/>
          </a:xfrm>
          <a:prstGeom prst="rect">
            <a:avLst/>
          </a:prstGeom>
        </p:spPr>
      </p:pic>
    </p:spTree>
    <p:extLst>
      <p:ext uri="{BB962C8B-B14F-4D97-AF65-F5344CB8AC3E}">
        <p14:creationId xmlns:p14="http://schemas.microsoft.com/office/powerpoint/2010/main" val="744379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3C377-F54E-4467-C7F1-94E399BE65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16337C-0779-1C9E-D7CD-DA5667B803F1}"/>
              </a:ext>
            </a:extLst>
          </p:cNvPr>
          <p:cNvSpPr>
            <a:spLocks noGrp="1"/>
          </p:cNvSpPr>
          <p:nvPr>
            <p:ph type="title"/>
          </p:nvPr>
        </p:nvSpPr>
        <p:spPr>
          <a:xfrm>
            <a:off x="838200" y="365125"/>
            <a:ext cx="10515600" cy="1325563"/>
          </a:xfrm>
        </p:spPr>
        <p:txBody>
          <a:bodyPr/>
          <a:lstStyle/>
          <a:p>
            <a:r>
              <a:rPr lang="en-US" dirty="0"/>
              <a:t>Your Turn</a:t>
            </a:r>
          </a:p>
        </p:txBody>
      </p:sp>
      <p:sp>
        <p:nvSpPr>
          <p:cNvPr id="8" name="Slide Number Placeholder 7">
            <a:extLst>
              <a:ext uri="{FF2B5EF4-FFF2-40B4-BE49-F238E27FC236}">
                <a16:creationId xmlns:a16="http://schemas.microsoft.com/office/drawing/2014/main" id="{4B827502-D9E3-7B01-4774-7ADDAC7633DC}"/>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49</a:t>
            </a:fld>
            <a:endParaRPr lang="en-US"/>
          </a:p>
        </p:txBody>
      </p:sp>
      <p:pic>
        <p:nvPicPr>
          <p:cNvPr id="51" name="Graphic 51" descr="Postit Notes with solid fill">
            <a:extLst>
              <a:ext uri="{FF2B5EF4-FFF2-40B4-BE49-F238E27FC236}">
                <a16:creationId xmlns:a16="http://schemas.microsoft.com/office/drawing/2014/main" id="{2E3B59CC-5BB0-D8FD-328D-4693CE2074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60133" y="572910"/>
            <a:ext cx="914400" cy="914400"/>
          </a:xfrm>
          <a:prstGeom prst="rect">
            <a:avLst/>
          </a:prstGeom>
        </p:spPr>
      </p:pic>
      <p:pic>
        <p:nvPicPr>
          <p:cNvPr id="52" name="Graphic 52" descr="Postit Notes with solid fill">
            <a:extLst>
              <a:ext uri="{FF2B5EF4-FFF2-40B4-BE49-F238E27FC236}">
                <a16:creationId xmlns:a16="http://schemas.microsoft.com/office/drawing/2014/main" id="{98E05633-F129-30DB-1802-830652C46B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62786" y="442972"/>
            <a:ext cx="1177807" cy="1177807"/>
          </a:xfrm>
          <a:prstGeom prst="rect">
            <a:avLst/>
          </a:prstGeom>
        </p:spPr>
      </p:pic>
      <p:sp>
        <p:nvSpPr>
          <p:cNvPr id="5" name="TextBox 4">
            <a:extLst>
              <a:ext uri="{FF2B5EF4-FFF2-40B4-BE49-F238E27FC236}">
                <a16:creationId xmlns:a16="http://schemas.microsoft.com/office/drawing/2014/main" id="{4974A8FC-A828-DAA2-AF22-587669F29922}"/>
              </a:ext>
            </a:extLst>
          </p:cNvPr>
          <p:cNvSpPr txBox="1"/>
          <p:nvPr/>
        </p:nvSpPr>
        <p:spPr>
          <a:xfrm>
            <a:off x="1635448" y="1883885"/>
            <a:ext cx="9149704" cy="4401205"/>
          </a:xfrm>
          <a:prstGeom prst="rect">
            <a:avLst/>
          </a:prstGeom>
          <a:noFill/>
        </p:spPr>
        <p:txBody>
          <a:bodyPr wrap="square" rtlCol="0">
            <a:spAutoFit/>
          </a:bodyPr>
          <a:lstStyle/>
          <a:p>
            <a:pPr marL="571500" indent="-571500">
              <a:buFont typeface="Arial" panose="020B0604020202020204" pitchFamily="34" charset="0"/>
              <a:buChar char="•"/>
            </a:pPr>
            <a:r>
              <a:rPr lang="en-US" sz="4000" dirty="0"/>
              <a:t>Take the article you found or find a new one.</a:t>
            </a:r>
            <a:endParaRPr lang="en-US" sz="4000" i="1" dirty="0">
              <a:highlight>
                <a:srgbClr val="FFFF00"/>
              </a:highlight>
            </a:endParaRPr>
          </a:p>
          <a:p>
            <a:pPr marL="571500" indent="-571500">
              <a:buFont typeface="Arial" panose="020B0604020202020204" pitchFamily="34" charset="0"/>
              <a:buChar char="•"/>
            </a:pPr>
            <a:r>
              <a:rPr lang="en-US" sz="4000" dirty="0"/>
              <a:t>Open it to view the full text.</a:t>
            </a:r>
          </a:p>
          <a:p>
            <a:pPr marL="571500" indent="-571500">
              <a:buFont typeface="Arial" panose="020B0604020202020204" pitchFamily="34" charset="0"/>
              <a:buChar char="•"/>
            </a:pPr>
            <a:r>
              <a:rPr lang="en-US" sz="4000" dirty="0"/>
              <a:t>Quote the article with in-text citation in APA 7 Format.</a:t>
            </a:r>
          </a:p>
          <a:p>
            <a:pPr marL="571500" indent="-571500">
              <a:buFont typeface="Arial" panose="020B0604020202020204" pitchFamily="34" charset="0"/>
              <a:buChar char="•"/>
            </a:pPr>
            <a:r>
              <a:rPr lang="en-US" sz="4000" dirty="0"/>
              <a:t>Do a full APA 7 Reference Page Citation.</a:t>
            </a:r>
          </a:p>
        </p:txBody>
      </p:sp>
      <p:pic>
        <p:nvPicPr>
          <p:cNvPr id="2" name="slide 49">
            <a:hlinkClick r:id="" action="ppaction://media"/>
            <a:extLst>
              <a:ext uri="{FF2B5EF4-FFF2-40B4-BE49-F238E27FC236}">
                <a16:creationId xmlns:a16="http://schemas.microsoft.com/office/drawing/2014/main" id="{465A0458-A8B7-A137-F6DF-2187AF13B8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6850" y="5921375"/>
            <a:ext cx="730250" cy="730250"/>
          </a:xfrm>
          <a:prstGeom prst="rect">
            <a:avLst/>
          </a:prstGeom>
        </p:spPr>
      </p:pic>
    </p:spTree>
    <p:extLst>
      <p:ext uri="{BB962C8B-B14F-4D97-AF65-F5344CB8AC3E}">
        <p14:creationId xmlns:p14="http://schemas.microsoft.com/office/powerpoint/2010/main" val="10673050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9CD85-DEBB-714F-239F-7D0F72B1B3E1}"/>
              </a:ext>
            </a:extLst>
          </p:cNvPr>
          <p:cNvSpPr>
            <a:spLocks noGrp="1"/>
          </p:cNvSpPr>
          <p:nvPr>
            <p:ph type="title"/>
          </p:nvPr>
        </p:nvSpPr>
        <p:spPr>
          <a:xfrm>
            <a:off x="643468" y="4564674"/>
            <a:ext cx="4010820" cy="1615461"/>
          </a:xfrm>
        </p:spPr>
        <p:txBody>
          <a:bodyPr vert="horz" lIns="91440" tIns="45720" rIns="91440" bIns="45720" rtlCol="0" anchor="ctr">
            <a:normAutofit/>
          </a:bodyPr>
          <a:lstStyle/>
          <a:p>
            <a:r>
              <a:rPr lang="en-US" sz="3200"/>
              <a:t>How to Access Moodle &amp; The Virtual Library</a:t>
            </a:r>
          </a:p>
        </p:txBody>
      </p:sp>
      <p:pic>
        <p:nvPicPr>
          <p:cNvPr id="9" name="Picture 8">
            <a:extLst>
              <a:ext uri="{FF2B5EF4-FFF2-40B4-BE49-F238E27FC236}">
                <a16:creationId xmlns:a16="http://schemas.microsoft.com/office/drawing/2014/main" id="{EA447243-3314-88FC-0583-06124E1E1971}"/>
              </a:ext>
            </a:extLst>
          </p:cNvPr>
          <p:cNvPicPr>
            <a:picLocks noChangeAspect="1"/>
          </p:cNvPicPr>
          <p:nvPr/>
        </p:nvPicPr>
        <p:blipFill>
          <a:blip r:embed="rId5"/>
          <a:stretch>
            <a:fillRect/>
          </a:stretch>
        </p:blipFill>
        <p:spPr>
          <a:xfrm>
            <a:off x="48029" y="173919"/>
            <a:ext cx="8259392" cy="4480718"/>
          </a:xfrm>
          <a:prstGeom prst="rect">
            <a:avLst/>
          </a:prstGeom>
        </p:spPr>
      </p:pic>
      <p:pic>
        <p:nvPicPr>
          <p:cNvPr id="7" name="Content Placeholder 6">
            <a:extLst>
              <a:ext uri="{FF2B5EF4-FFF2-40B4-BE49-F238E27FC236}">
                <a16:creationId xmlns:a16="http://schemas.microsoft.com/office/drawing/2014/main" id="{A9D9E01B-501E-26F3-C1DD-40E69412A186}"/>
              </a:ext>
            </a:extLst>
          </p:cNvPr>
          <p:cNvPicPr>
            <a:picLocks noGrp="1" noChangeAspect="1"/>
          </p:cNvPicPr>
          <p:nvPr>
            <p:ph idx="1"/>
          </p:nvPr>
        </p:nvPicPr>
        <p:blipFill>
          <a:blip r:embed="rId6"/>
          <a:stretch/>
        </p:blipFill>
        <p:spPr>
          <a:xfrm>
            <a:off x="4260785" y="1151649"/>
            <a:ext cx="6921390" cy="3495302"/>
          </a:xfrm>
          <a:prstGeom prst="rect">
            <a:avLst/>
          </a:prstGeom>
        </p:spPr>
      </p:pic>
      <p:cxnSp>
        <p:nvCxnSpPr>
          <p:cNvPr id="19" name="Straight Connector 18">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2FB499E-EB5B-97F2-2D56-FBC04CAB51B3}"/>
              </a:ext>
            </a:extLst>
          </p:cNvPr>
          <p:cNvSpPr txBox="1"/>
          <p:nvPr/>
        </p:nvSpPr>
        <p:spPr>
          <a:xfrm>
            <a:off x="5288641" y="4564673"/>
            <a:ext cx="5356176" cy="1615463"/>
          </a:xfrm>
          <a:prstGeom prst="rect">
            <a:avLst/>
          </a:prstGeom>
        </p:spPr>
        <p:txBody>
          <a:bodyPr vert="horz" lIns="91440" tIns="45720" rIns="91440" bIns="45720" rtlCol="0" anchor="ctr">
            <a:normAutofit/>
          </a:bodyPr>
          <a:lstStyle/>
          <a:p>
            <a:pPr indent="-182880" defTabSz="914400">
              <a:spcAft>
                <a:spcPts val="600"/>
              </a:spcAft>
              <a:buClr>
                <a:schemeClr val="accent1"/>
              </a:buClr>
            </a:pPr>
            <a:r>
              <a:rPr lang="en-US" sz="1600"/>
              <a:t>Moodle can be found in your Student Portal Under Quick Links up top or External Links on the Left-hand Side.</a:t>
            </a:r>
          </a:p>
        </p:txBody>
      </p:sp>
      <p:pic>
        <p:nvPicPr>
          <p:cNvPr id="3" name="Slide 5">
            <a:hlinkClick r:id="" action="ppaction://media"/>
            <a:extLst>
              <a:ext uri="{FF2B5EF4-FFF2-40B4-BE49-F238E27FC236}">
                <a16:creationId xmlns:a16="http://schemas.microsoft.com/office/drawing/2014/main" id="{96078D44-4518-EF5E-09DC-74A11F5E41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60" y="5939347"/>
            <a:ext cx="730250" cy="730250"/>
          </a:xfrm>
          <a:prstGeom prst="rect">
            <a:avLst/>
          </a:prstGeom>
        </p:spPr>
      </p:pic>
    </p:spTree>
    <p:extLst>
      <p:ext uri="{BB962C8B-B14F-4D97-AF65-F5344CB8AC3E}">
        <p14:creationId xmlns:p14="http://schemas.microsoft.com/office/powerpoint/2010/main" val="918002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Subtitle 2">
            <a:extLst>
              <a:ext uri="{FF2B5EF4-FFF2-40B4-BE49-F238E27FC236}">
                <a16:creationId xmlns:a16="http://schemas.microsoft.com/office/drawing/2014/main" id="{B6181F10-B3DA-3FEF-27CD-BF0FE8006F5D}"/>
              </a:ext>
            </a:extLst>
          </p:cNvPr>
          <p:cNvGraphicFramePr/>
          <p:nvPr>
            <p:extLst>
              <p:ext uri="{D42A27DB-BD31-4B8C-83A1-F6EECF244321}">
                <p14:modId xmlns:p14="http://schemas.microsoft.com/office/powerpoint/2010/main" val="2987591351"/>
              </p:ext>
            </p:extLst>
          </p:nvPr>
        </p:nvGraphicFramePr>
        <p:xfrm>
          <a:off x="5128327" y="615579"/>
          <a:ext cx="6245265" cy="55893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0" name="Title 1">
            <a:extLst>
              <a:ext uri="{FF2B5EF4-FFF2-40B4-BE49-F238E27FC236}">
                <a16:creationId xmlns:a16="http://schemas.microsoft.com/office/drawing/2014/main" id="{338D7D60-449C-2B8A-8978-2ACB4965165F}"/>
              </a:ext>
            </a:extLst>
          </p:cNvPr>
          <p:cNvSpPr txBox="1">
            <a:spLocks/>
          </p:cNvSpPr>
          <p:nvPr/>
        </p:nvSpPr>
        <p:spPr>
          <a:xfrm>
            <a:off x="499186" y="615579"/>
            <a:ext cx="4674890" cy="558312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US" sz="5000" dirty="0"/>
              <a:t>Where to Find RESOURCES</a:t>
            </a:r>
            <a:endParaRPr lang="en-US" dirty="0"/>
          </a:p>
        </p:txBody>
      </p:sp>
      <p:sp>
        <p:nvSpPr>
          <p:cNvPr id="158" name="Rectangle 157">
            <a:extLst>
              <a:ext uri="{FF2B5EF4-FFF2-40B4-BE49-F238E27FC236}">
                <a16:creationId xmlns:a16="http://schemas.microsoft.com/office/drawing/2014/main" id="{CD8C8057-2460-F301-FF11-3BDACFC5F2F3}"/>
              </a:ext>
            </a:extLst>
          </p:cNvPr>
          <p:cNvSpPr/>
          <p:nvPr/>
        </p:nvSpPr>
        <p:spPr>
          <a:xfrm>
            <a:off x="4995333" y="1100666"/>
            <a:ext cx="1100666" cy="1185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47034769-D6AE-1452-1D89-557A81AF1A23}"/>
              </a:ext>
            </a:extLst>
          </p:cNvPr>
          <p:cNvSpPr/>
          <p:nvPr/>
        </p:nvSpPr>
        <p:spPr>
          <a:xfrm>
            <a:off x="8250296" y="1119481"/>
            <a:ext cx="1100666" cy="1185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2" name="Graphic 162" descr="Quill with solid fill">
            <a:extLst>
              <a:ext uri="{FF2B5EF4-FFF2-40B4-BE49-F238E27FC236}">
                <a16:creationId xmlns:a16="http://schemas.microsoft.com/office/drawing/2014/main" id="{70C75E63-F4ED-1093-514F-D8E77BA171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11541" y="1212614"/>
            <a:ext cx="632179" cy="632179"/>
          </a:xfrm>
          <a:prstGeom prst="rect">
            <a:avLst/>
          </a:prstGeom>
        </p:spPr>
      </p:pic>
      <p:pic>
        <p:nvPicPr>
          <p:cNvPr id="163" name="Graphic 163" descr="Books on shelf with solid fill">
            <a:extLst>
              <a:ext uri="{FF2B5EF4-FFF2-40B4-BE49-F238E27FC236}">
                <a16:creationId xmlns:a16="http://schemas.microsoft.com/office/drawing/2014/main" id="{A07123FA-CBBF-F366-419D-78D8128F23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71911" y="1146763"/>
            <a:ext cx="698030" cy="698030"/>
          </a:xfrm>
          <a:prstGeom prst="rect">
            <a:avLst/>
          </a:prstGeom>
        </p:spPr>
      </p:pic>
      <p:sp>
        <p:nvSpPr>
          <p:cNvPr id="183" name="Rectangle 182">
            <a:extLst>
              <a:ext uri="{FF2B5EF4-FFF2-40B4-BE49-F238E27FC236}">
                <a16:creationId xmlns:a16="http://schemas.microsoft.com/office/drawing/2014/main" id="{18E4B152-0059-9678-0992-D425BD5FFBC0}"/>
              </a:ext>
            </a:extLst>
          </p:cNvPr>
          <p:cNvSpPr/>
          <p:nvPr/>
        </p:nvSpPr>
        <p:spPr>
          <a:xfrm>
            <a:off x="8156222" y="2841036"/>
            <a:ext cx="1100666" cy="1185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1" name="Graphic 191" descr="Document with solid fill">
            <a:extLst>
              <a:ext uri="{FF2B5EF4-FFF2-40B4-BE49-F238E27FC236}">
                <a16:creationId xmlns:a16="http://schemas.microsoft.com/office/drawing/2014/main" id="{FC3A5887-F0FC-A613-CBA4-5D9A9A7AF9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63916" y="3065286"/>
            <a:ext cx="726252" cy="735660"/>
          </a:xfrm>
          <a:prstGeom prst="rect">
            <a:avLst/>
          </a:prstGeom>
        </p:spPr>
      </p:pic>
      <p:sp>
        <p:nvSpPr>
          <p:cNvPr id="195" name="Rectangle 194">
            <a:extLst>
              <a:ext uri="{FF2B5EF4-FFF2-40B4-BE49-F238E27FC236}">
                <a16:creationId xmlns:a16="http://schemas.microsoft.com/office/drawing/2014/main" id="{60E9FA34-53A8-542A-196B-71985AD530F4}"/>
              </a:ext>
            </a:extLst>
          </p:cNvPr>
          <p:cNvSpPr/>
          <p:nvPr/>
        </p:nvSpPr>
        <p:spPr>
          <a:xfrm>
            <a:off x="4948296" y="3085629"/>
            <a:ext cx="1100666" cy="1185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 name="Graphic 194" descr="Owl with solid fill">
            <a:extLst>
              <a:ext uri="{FF2B5EF4-FFF2-40B4-BE49-F238E27FC236}">
                <a16:creationId xmlns:a16="http://schemas.microsoft.com/office/drawing/2014/main" id="{EA2FB5CF-901D-1D36-D1FB-42E397F666C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24873" y="3028243"/>
            <a:ext cx="820326" cy="773289"/>
          </a:xfrm>
          <a:prstGeom prst="rect">
            <a:avLst/>
          </a:prstGeom>
        </p:spPr>
      </p:pic>
      <p:sp>
        <p:nvSpPr>
          <p:cNvPr id="217" name="Rectangle 216">
            <a:extLst>
              <a:ext uri="{FF2B5EF4-FFF2-40B4-BE49-F238E27FC236}">
                <a16:creationId xmlns:a16="http://schemas.microsoft.com/office/drawing/2014/main" id="{CCADB532-A174-543E-FF85-1177EB145C10}"/>
              </a:ext>
            </a:extLst>
          </p:cNvPr>
          <p:cNvSpPr/>
          <p:nvPr/>
        </p:nvSpPr>
        <p:spPr>
          <a:xfrm>
            <a:off x="8231481" y="4619036"/>
            <a:ext cx="1100666" cy="1185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9F75CE60-91D5-36E9-FCED-B44CD41F52F7}"/>
              </a:ext>
            </a:extLst>
          </p:cNvPr>
          <p:cNvSpPr/>
          <p:nvPr/>
        </p:nvSpPr>
        <p:spPr>
          <a:xfrm>
            <a:off x="4910666" y="4440295"/>
            <a:ext cx="1100666" cy="1185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6" name="Graphic 216" descr="Books with solid fill">
            <a:extLst>
              <a:ext uri="{FF2B5EF4-FFF2-40B4-BE49-F238E27FC236}">
                <a16:creationId xmlns:a16="http://schemas.microsoft.com/office/drawing/2014/main" id="{8FFF6E26-05E8-AD33-369B-25B0B453B56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98650" y="4796835"/>
            <a:ext cx="754475" cy="726254"/>
          </a:xfrm>
          <a:prstGeom prst="rect">
            <a:avLst/>
          </a:prstGeom>
        </p:spPr>
      </p:pic>
      <p:pic>
        <p:nvPicPr>
          <p:cNvPr id="215" name="Graphic 215" descr="Books outline">
            <a:extLst>
              <a:ext uri="{FF2B5EF4-FFF2-40B4-BE49-F238E27FC236}">
                <a16:creationId xmlns:a16="http://schemas.microsoft.com/office/drawing/2014/main" id="{3E0DBEBA-0FBE-A74E-70E9-F2A0450173A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281318" y="4796837"/>
            <a:ext cx="716845" cy="726252"/>
          </a:xfrm>
          <a:prstGeom prst="rect">
            <a:avLst/>
          </a:prstGeom>
        </p:spPr>
      </p:pic>
      <p:pic>
        <p:nvPicPr>
          <p:cNvPr id="167" name="slide 50">
            <a:hlinkClick r:id="" action="ppaction://media"/>
            <a:extLst>
              <a:ext uri="{FF2B5EF4-FFF2-40B4-BE49-F238E27FC236}">
                <a16:creationId xmlns:a16="http://schemas.microsoft.com/office/drawing/2014/main" id="{48CA2C87-6CBB-1A24-B680-9C722F603B92}"/>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9700" y="5978525"/>
            <a:ext cx="730250" cy="730250"/>
          </a:xfrm>
          <a:prstGeom prst="rect">
            <a:avLst/>
          </a:prstGeom>
        </p:spPr>
      </p:pic>
    </p:spTree>
    <p:extLst>
      <p:ext uri="{BB962C8B-B14F-4D97-AF65-F5344CB8AC3E}">
        <p14:creationId xmlns:p14="http://schemas.microsoft.com/office/powerpoint/2010/main" val="746011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16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3D50B8-1D27-420D-BA4A-249914120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2EFBB176-B6C1-4B5A-AADA-F930947E0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20400" cy="4949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918CDC34-0F26-409D-B10F-578D4DCC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9AEDB44-430E-FA8E-B426-2CE11FDF6699}"/>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gn="l">
              <a:lnSpc>
                <a:spcPct val="85000"/>
              </a:lnSpc>
            </a:pPr>
            <a:r>
              <a:rPr lang="en-US" sz="3800" spc="-50" dirty="0"/>
              <a:t>WITHIN the Miami regional university library ON THE 9TH FLOOR</a:t>
            </a:r>
          </a:p>
        </p:txBody>
      </p:sp>
      <p:pic>
        <p:nvPicPr>
          <p:cNvPr id="14" name="Picture 17" descr="A picture containing text, queen&#10;&#10;Description automatically generated">
            <a:extLst>
              <a:ext uri="{FF2B5EF4-FFF2-40B4-BE49-F238E27FC236}">
                <a16:creationId xmlns:a16="http://schemas.microsoft.com/office/drawing/2014/main" id="{3950A23D-F2AC-2AB2-4963-B2E48C6C28CE}"/>
              </a:ext>
            </a:extLst>
          </p:cNvPr>
          <p:cNvPicPr>
            <a:picLocks noChangeAspect="1"/>
          </p:cNvPicPr>
          <p:nvPr/>
        </p:nvPicPr>
        <p:blipFill rotWithShape="1">
          <a:blip r:embed="rId5"/>
          <a:srcRect r="-445" b="5769"/>
          <a:stretch/>
        </p:blipFill>
        <p:spPr>
          <a:xfrm>
            <a:off x="2299697" y="640081"/>
            <a:ext cx="2212039" cy="3825240"/>
          </a:xfrm>
          <a:prstGeom prst="rect">
            <a:avLst/>
          </a:prstGeom>
        </p:spPr>
      </p:pic>
      <p:pic>
        <p:nvPicPr>
          <p:cNvPr id="13" name="Picture 13" descr="Graphical user interface, application&#10;&#10;Description automatically generated">
            <a:extLst>
              <a:ext uri="{FF2B5EF4-FFF2-40B4-BE49-F238E27FC236}">
                <a16:creationId xmlns:a16="http://schemas.microsoft.com/office/drawing/2014/main" id="{C7FB9C43-48BA-92FF-D423-53A32D305255}"/>
              </a:ext>
            </a:extLst>
          </p:cNvPr>
          <p:cNvPicPr>
            <a:picLocks noChangeAspect="1"/>
          </p:cNvPicPr>
          <p:nvPr/>
        </p:nvPicPr>
        <p:blipFill>
          <a:blip r:embed="rId6"/>
          <a:stretch>
            <a:fillRect/>
          </a:stretch>
        </p:blipFill>
        <p:spPr>
          <a:xfrm>
            <a:off x="7005489" y="640081"/>
            <a:ext cx="2677668" cy="3825240"/>
          </a:xfrm>
          <a:prstGeom prst="rect">
            <a:avLst/>
          </a:prstGeom>
        </p:spPr>
      </p:pic>
      <p:pic>
        <p:nvPicPr>
          <p:cNvPr id="3" name="slide 51">
            <a:hlinkClick r:id="" action="ppaction://media"/>
            <a:extLst>
              <a:ext uri="{FF2B5EF4-FFF2-40B4-BE49-F238E27FC236}">
                <a16:creationId xmlns:a16="http://schemas.microsoft.com/office/drawing/2014/main" id="{94441658-F4FA-1DDD-E88B-175EBCEE9D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5900" y="5892800"/>
            <a:ext cx="730250" cy="730250"/>
          </a:xfrm>
          <a:prstGeom prst="rect">
            <a:avLst/>
          </a:prstGeom>
        </p:spPr>
      </p:pic>
    </p:spTree>
    <p:extLst>
      <p:ext uri="{BB962C8B-B14F-4D97-AF65-F5344CB8AC3E}">
        <p14:creationId xmlns:p14="http://schemas.microsoft.com/office/powerpoint/2010/main" val="3505685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7EFFE664-A3F2-4977-A6E3-C38CF57A1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5618" y="0"/>
            <a:ext cx="728722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4654296" y="931862"/>
            <a:ext cx="6293104" cy="5087938"/>
          </a:xfrm>
        </p:spPr>
        <p:txBody>
          <a:bodyPr vert="horz" lIns="91440" tIns="45720" rIns="91440" bIns="45720" rtlCol="0" anchor="ctr">
            <a:normAutofit/>
          </a:bodyPr>
          <a:lstStyle/>
          <a:p>
            <a:r>
              <a:rPr lang="en-US" sz="3600">
                <a:solidFill>
                  <a:schemeClr val="bg1">
                    <a:lumMod val="85000"/>
                    <a:lumOff val="15000"/>
                  </a:schemeClr>
                </a:solidFill>
              </a:rPr>
              <a:t>Your library team is here to help</a:t>
            </a:r>
          </a:p>
        </p:txBody>
      </p:sp>
      <p:sp>
        <p:nvSpPr>
          <p:cNvPr id="61" name="Rectangle 60">
            <a:extLst>
              <a:ext uri="{FF2B5EF4-FFF2-40B4-BE49-F238E27FC236}">
                <a16:creationId xmlns:a16="http://schemas.microsoft.com/office/drawing/2014/main" id="{C85C471A-7EB8-45A1-901F-B4BBC499F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12"/>
            <a:ext cx="4059079" cy="6860812"/>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F64C29E-DF30-4DC6-AB95-2016F9A703B6}"/>
              </a:ext>
            </a:extLst>
          </p:cNvPr>
          <p:cNvSpPr>
            <a:spLocks noGrp="1"/>
          </p:cNvSpPr>
          <p:nvPr>
            <p:ph type="subTitle" idx="1"/>
          </p:nvPr>
        </p:nvSpPr>
        <p:spPr>
          <a:xfrm>
            <a:off x="477672" y="931862"/>
            <a:ext cx="3029803" cy="5087938"/>
          </a:xfrm>
          <a:noFill/>
        </p:spPr>
        <p:txBody>
          <a:bodyPr vert="horz" lIns="91440" tIns="45720" rIns="91440" bIns="45720" rtlCol="0" anchor="ctr">
            <a:normAutofit/>
          </a:bodyPr>
          <a:lstStyle/>
          <a:p>
            <a:pPr indent="-182880" algn="r"/>
            <a:r>
              <a:rPr lang="en-US" sz="1400">
                <a:solidFill>
                  <a:srgbClr val="FFFFFF"/>
                </a:solidFill>
              </a:rPr>
              <a:t>MRU Library &amp; Learning Resources Center </a:t>
            </a:r>
          </a:p>
          <a:p>
            <a:pPr indent="-182880" algn="r"/>
            <a:r>
              <a:rPr lang="en-US" sz="1400">
                <a:solidFill>
                  <a:srgbClr val="FFFFFF"/>
                </a:solidFill>
              </a:rPr>
              <a:t> </a:t>
            </a:r>
            <a:r>
              <a:rPr lang="en-US" sz="1400">
                <a:solidFill>
                  <a:srgbClr val="FFFFFF"/>
                </a:solidFill>
                <a:hlinkClick r:id="rId5"/>
              </a:rPr>
              <a:t>library@mru.edu</a:t>
            </a:r>
            <a:r>
              <a:rPr lang="en-US" sz="1400">
                <a:solidFill>
                  <a:srgbClr val="FFFFFF"/>
                </a:solidFill>
              </a:rPr>
              <a:t>  (305) 442-9223 ext. 6018</a:t>
            </a:r>
            <a:br>
              <a:rPr lang="en-US" sz="1400">
                <a:solidFill>
                  <a:srgbClr val="FFFFFF"/>
                </a:solidFill>
              </a:rPr>
            </a:br>
            <a:endParaRPr lang="en-US" sz="1400">
              <a:solidFill>
                <a:srgbClr val="FFFFFF"/>
              </a:solidFill>
            </a:endParaRPr>
          </a:p>
          <a:p>
            <a:pPr indent="-182880" algn="r"/>
            <a:r>
              <a:rPr lang="en-US" sz="1400">
                <a:solidFill>
                  <a:srgbClr val="FFFFFF"/>
                </a:solidFill>
              </a:rPr>
              <a:t>Liseth Soldevilla, Senior Academic Librarian</a:t>
            </a:r>
            <a:br>
              <a:rPr lang="en-US" sz="1400">
                <a:solidFill>
                  <a:srgbClr val="FFFFFF"/>
                </a:solidFill>
              </a:rPr>
            </a:br>
            <a:r>
              <a:rPr lang="en-US" sz="1400">
                <a:solidFill>
                  <a:srgbClr val="FFFFFF"/>
                </a:solidFill>
                <a:hlinkClick r:id="rId6"/>
              </a:rPr>
              <a:t> </a:t>
            </a:r>
            <a:r>
              <a:rPr lang="en-US" sz="1400" u="sng">
                <a:solidFill>
                  <a:srgbClr val="FFFFFF"/>
                </a:solidFill>
                <a:hlinkClick r:id="rId6"/>
              </a:rPr>
              <a:t>lsoldevilla@mru.edu</a:t>
            </a:r>
            <a:r>
              <a:rPr lang="en-US" sz="1400">
                <a:solidFill>
                  <a:srgbClr val="FFFFFF"/>
                </a:solidFill>
              </a:rPr>
              <a:t>  (305) 442-9223 ext. 6045</a:t>
            </a:r>
            <a:br>
              <a:rPr lang="en-US" sz="1400">
                <a:solidFill>
                  <a:srgbClr val="FFFFFF"/>
                </a:solidFill>
              </a:rPr>
            </a:br>
            <a:endParaRPr lang="en-US" sz="1400">
              <a:solidFill>
                <a:srgbClr val="FFFFFF"/>
              </a:solidFill>
            </a:endParaRPr>
          </a:p>
          <a:p>
            <a:pPr indent="-182880" algn="r"/>
            <a:r>
              <a:rPr lang="en-US" sz="1400">
                <a:solidFill>
                  <a:srgbClr val="FFFFFF"/>
                </a:solidFill>
              </a:rPr>
              <a:t>Tatiana Diaz, Assistant Academic Librarian</a:t>
            </a:r>
          </a:p>
          <a:p>
            <a:pPr indent="-182880" algn="r"/>
            <a:r>
              <a:rPr lang="en-US" sz="1400">
                <a:solidFill>
                  <a:srgbClr val="FFFFFF"/>
                </a:solidFill>
                <a:hlinkClick r:id="rId7"/>
              </a:rPr>
              <a:t>tdiaz@mru.edu</a:t>
            </a:r>
            <a:r>
              <a:rPr lang="en-US" sz="1400">
                <a:solidFill>
                  <a:srgbClr val="FFFFFF"/>
                </a:solidFill>
              </a:rPr>
              <a:t> </a:t>
            </a:r>
          </a:p>
          <a:p>
            <a:pPr indent="-182880" algn="r">
              <a:spcBef>
                <a:spcPts val="0"/>
              </a:spcBef>
            </a:pPr>
            <a:endParaRPr lang="en-US" sz="1400">
              <a:solidFill>
                <a:srgbClr val="FFFFFF"/>
              </a:solidFill>
            </a:endParaRPr>
          </a:p>
          <a:p>
            <a:pPr indent="-182880" algn="r">
              <a:spcBef>
                <a:spcPts val="0"/>
              </a:spcBef>
            </a:pPr>
            <a:r>
              <a:rPr lang="en-US" sz="1400">
                <a:solidFill>
                  <a:srgbClr val="FFFFFF"/>
                </a:solidFill>
              </a:rPr>
              <a:t>Natalie Bacon, Academic Library Technician  </a:t>
            </a:r>
          </a:p>
          <a:p>
            <a:pPr indent="-182880" algn="r">
              <a:spcBef>
                <a:spcPts val="0"/>
              </a:spcBef>
            </a:pPr>
            <a:r>
              <a:rPr lang="en-US" sz="1400">
                <a:solidFill>
                  <a:srgbClr val="FFFFFF"/>
                </a:solidFill>
              </a:rPr>
              <a:t> </a:t>
            </a:r>
            <a:r>
              <a:rPr lang="en-US" sz="1400">
                <a:solidFill>
                  <a:srgbClr val="FFFFFF"/>
                </a:solidFill>
                <a:hlinkClick r:id="rId8"/>
              </a:rPr>
              <a:t>abacon@mru.edu</a:t>
            </a:r>
            <a:r>
              <a:rPr lang="en-US" sz="1400">
                <a:solidFill>
                  <a:srgbClr val="FFFFFF"/>
                </a:solidFill>
              </a:rPr>
              <a:t>  </a:t>
            </a:r>
          </a:p>
          <a:p>
            <a:pPr indent="-182880" algn="r">
              <a:spcBef>
                <a:spcPts val="0"/>
              </a:spcBef>
            </a:pPr>
            <a:endParaRPr lang="en-US" sz="1400">
              <a:solidFill>
                <a:srgbClr val="FFFFFF"/>
              </a:solidFill>
            </a:endParaRPr>
          </a:p>
        </p:txBody>
      </p:sp>
      <p:pic>
        <p:nvPicPr>
          <p:cNvPr id="4" name="slide 52">
            <a:hlinkClick r:id="" action="ppaction://media"/>
            <a:extLst>
              <a:ext uri="{FF2B5EF4-FFF2-40B4-BE49-F238E27FC236}">
                <a16:creationId xmlns:a16="http://schemas.microsoft.com/office/drawing/2014/main" id="{C050F2D5-4BD3-53FB-D3D9-BA81530B75E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705" y="6025611"/>
            <a:ext cx="730250" cy="730250"/>
          </a:xfrm>
          <a:prstGeom prst="rect">
            <a:avLst/>
          </a:prstGeom>
        </p:spPr>
      </p:pic>
    </p:spTree>
    <p:extLst>
      <p:ext uri="{BB962C8B-B14F-4D97-AF65-F5344CB8AC3E}">
        <p14:creationId xmlns:p14="http://schemas.microsoft.com/office/powerpoint/2010/main" val="1969787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A3D8AB-075F-4BA0-86FD-E58CCD85B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EDD3D6-866C-01CA-D2C0-845328C6C91C}"/>
              </a:ext>
            </a:extLst>
          </p:cNvPr>
          <p:cNvSpPr>
            <a:spLocks noGrp="1"/>
          </p:cNvSpPr>
          <p:nvPr>
            <p:ph type="title"/>
          </p:nvPr>
        </p:nvSpPr>
        <p:spPr>
          <a:xfrm>
            <a:off x="965198" y="643466"/>
            <a:ext cx="3092718" cy="5528734"/>
          </a:xfrm>
          <a:noFill/>
        </p:spPr>
        <p:txBody>
          <a:bodyPr vert="horz" lIns="91440" tIns="45720" rIns="91440" bIns="45720" rtlCol="0" anchor="t">
            <a:normAutofit/>
          </a:bodyPr>
          <a:lstStyle/>
          <a:p>
            <a:pPr algn="l"/>
            <a:r>
              <a:rPr lang="en-US" spc="-50">
                <a:solidFill>
                  <a:srgbClr val="FFFFFF"/>
                </a:solidFill>
              </a:rPr>
              <a:t>References</a:t>
            </a:r>
          </a:p>
        </p:txBody>
      </p:sp>
      <p:sp useBgFill="1">
        <p:nvSpPr>
          <p:cNvPr id="18" name="Rectangle 17">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a:extLst>
              <a:ext uri="{FF2B5EF4-FFF2-40B4-BE49-F238E27FC236}">
                <a16:creationId xmlns:a16="http://schemas.microsoft.com/office/drawing/2014/main" id="{F6C69C10-AAAC-D739-83F9-B670BA767A1F}"/>
              </a:ext>
            </a:extLst>
          </p:cNvPr>
          <p:cNvSpPr txBox="1">
            <a:spLocks/>
          </p:cNvSpPr>
          <p:nvPr/>
        </p:nvSpPr>
        <p:spPr>
          <a:xfrm>
            <a:off x="4821898" y="643466"/>
            <a:ext cx="5827472" cy="5571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82880">
              <a:buClr>
                <a:schemeClr val="accent1"/>
              </a:buClr>
              <a:buNone/>
            </a:pPr>
            <a:r>
              <a:rPr lang="en-US" sz="1500"/>
              <a:t>American Psychological Association. (2020). Publication Manual of American Psychological </a:t>
            </a:r>
            <a:br>
              <a:rPr lang="en-US" sz="1500"/>
            </a:br>
            <a:r>
              <a:rPr lang="en-US" sz="1500"/>
              <a:t>           Association (7th ed.). </a:t>
            </a:r>
          </a:p>
          <a:p>
            <a:pPr marL="0" indent="-182880">
              <a:buClr>
                <a:schemeClr val="accent1"/>
              </a:buClr>
              <a:buNone/>
            </a:pPr>
            <a:endParaRPr lang="en-US" sz="1500"/>
          </a:p>
          <a:p>
            <a:pPr marL="0" indent="-182880">
              <a:buClr>
                <a:schemeClr val="accent1"/>
              </a:buClr>
              <a:buNone/>
            </a:pPr>
            <a:br>
              <a:rPr lang="en-US" sz="1500"/>
            </a:br>
            <a:r>
              <a:rPr lang="en-US" sz="1500"/>
              <a:t>Harvard College Writing Center. (n.d.). </a:t>
            </a:r>
            <a:r>
              <a:rPr lang="en-US" sz="1500" i="1"/>
              <a:t>Strategies for essay writing</a:t>
            </a:r>
            <a:r>
              <a:rPr lang="en-US" sz="1500"/>
              <a:t>. Harvard College Writing           Program. https://writingcenter.fas.harvard.edu/pages/strategies-essay-writing </a:t>
            </a:r>
          </a:p>
          <a:p>
            <a:pPr marL="0" indent="-182880">
              <a:buClr>
                <a:schemeClr val="accent1"/>
              </a:buClr>
              <a:buNone/>
            </a:pPr>
            <a:endParaRPr lang="en-US" sz="1500"/>
          </a:p>
          <a:p>
            <a:pPr marL="0" indent="-182880">
              <a:buClr>
                <a:schemeClr val="accent1"/>
              </a:buClr>
              <a:buNone/>
            </a:pPr>
            <a:br>
              <a:rPr lang="en-US" sz="1500"/>
            </a:br>
            <a:r>
              <a:rPr lang="en-US" sz="1500"/>
              <a:t>Purdue Online Writing Lab. (n.d.). </a:t>
            </a:r>
            <a:r>
              <a:rPr lang="en-US" sz="1500" i="1"/>
              <a:t>General Writing FAQs</a:t>
            </a:r>
            <a:r>
              <a:rPr lang="en-US" sz="1500"/>
              <a:t>. Purdue Online Writing Lab. </a:t>
            </a:r>
            <a:br>
              <a:rPr lang="en-US" sz="1500"/>
            </a:br>
            <a:r>
              <a:rPr lang="en-US" sz="1500"/>
              <a:t>          https://owl.purdue.edu/owl/general_writing/general_writing_faqs.html</a:t>
            </a:r>
          </a:p>
          <a:p>
            <a:pPr marL="0" indent="-182880">
              <a:buClr>
                <a:schemeClr val="accent1"/>
              </a:buClr>
              <a:buNone/>
            </a:pPr>
            <a:endParaRPr lang="en-US" sz="1500"/>
          </a:p>
          <a:p>
            <a:pPr marL="0" indent="-182880">
              <a:buClr>
                <a:schemeClr val="accent1"/>
              </a:buClr>
              <a:buNone/>
            </a:pPr>
            <a:r>
              <a:rPr lang="en-US" sz="1500" i="1"/>
              <a:t>Apa Citation Generator</a:t>
            </a:r>
            <a:r>
              <a:rPr lang="en-US" sz="1500"/>
              <a:t>. Citation Machine, a Chegg service. (n.d.). 	https://www.citationmachine.net/apa </a:t>
            </a:r>
          </a:p>
          <a:p>
            <a:pPr marL="0" indent="-182880">
              <a:buClr>
                <a:schemeClr val="accent1"/>
              </a:buClr>
              <a:buNone/>
            </a:pPr>
            <a:br>
              <a:rPr lang="en-US" sz="1500"/>
            </a:br>
            <a:endParaRPr lang="en-US" sz="1500"/>
          </a:p>
          <a:p>
            <a:pPr indent="-182880">
              <a:buClr>
                <a:schemeClr val="accent1"/>
              </a:buClr>
            </a:pPr>
            <a:endParaRPr lang="en-US" sz="1500"/>
          </a:p>
        </p:txBody>
      </p:sp>
    </p:spTree>
    <p:extLst>
      <p:ext uri="{BB962C8B-B14F-4D97-AF65-F5344CB8AC3E}">
        <p14:creationId xmlns:p14="http://schemas.microsoft.com/office/powerpoint/2010/main" val="165279861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2781DDF-FAC9-41BA-A2E2-B4F31ED73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DC92C6D-B5F4-67B9-5DEF-38573FCE371E}"/>
              </a:ext>
            </a:extLst>
          </p:cNvPr>
          <p:cNvSpPr>
            <a:spLocks noGrp="1"/>
          </p:cNvSpPr>
          <p:nvPr>
            <p:ph type="title"/>
          </p:nvPr>
        </p:nvSpPr>
        <p:spPr>
          <a:xfrm>
            <a:off x="5522600" y="758952"/>
            <a:ext cx="5157591" cy="4041648"/>
          </a:xfrm>
        </p:spPr>
        <p:txBody>
          <a:bodyPr vert="horz" lIns="91440" tIns="45720" rIns="91440" bIns="45720" rtlCol="0" anchor="b">
            <a:normAutofit/>
          </a:bodyPr>
          <a:lstStyle/>
          <a:p>
            <a:pPr>
              <a:lnSpc>
                <a:spcPct val="85000"/>
              </a:lnSpc>
            </a:pPr>
            <a:r>
              <a:rPr lang="en-US" sz="7200" dirty="0"/>
              <a:t>How to Access the Virtual Library</a:t>
            </a:r>
          </a:p>
        </p:txBody>
      </p:sp>
      <p:sp>
        <p:nvSpPr>
          <p:cNvPr id="10" name="TextBox 9">
            <a:extLst>
              <a:ext uri="{FF2B5EF4-FFF2-40B4-BE49-F238E27FC236}">
                <a16:creationId xmlns:a16="http://schemas.microsoft.com/office/drawing/2014/main" id="{8E3B564F-BAC7-885F-539F-4C9821219110}"/>
              </a:ext>
            </a:extLst>
          </p:cNvPr>
          <p:cNvSpPr txBox="1"/>
          <p:nvPr/>
        </p:nvSpPr>
        <p:spPr>
          <a:xfrm>
            <a:off x="5522600" y="4800600"/>
            <a:ext cx="5157592" cy="1691640"/>
          </a:xfrm>
          <a:prstGeom prst="rect">
            <a:avLst/>
          </a:prstGeom>
        </p:spPr>
        <p:txBody>
          <a:bodyPr vert="horz" lIns="91440" tIns="45720" rIns="91440" bIns="45720" rtlCol="0">
            <a:normAutofit/>
          </a:bodyPr>
          <a:lstStyle/>
          <a:p>
            <a:pPr defTabSz="914400">
              <a:lnSpc>
                <a:spcPct val="95000"/>
              </a:lnSpc>
              <a:spcBef>
                <a:spcPts val="1400"/>
              </a:spcBef>
              <a:spcAft>
                <a:spcPts val="200"/>
              </a:spcAft>
              <a:buClr>
                <a:schemeClr val="accent1"/>
              </a:buClr>
              <a:buSzPct val="80000"/>
            </a:pPr>
            <a:r>
              <a:rPr lang="en-US" sz="2200" spc="10" dirty="0">
                <a:solidFill>
                  <a:schemeClr val="tx1">
                    <a:lumMod val="85000"/>
                  </a:schemeClr>
                </a:solidFill>
              </a:rPr>
              <a:t>Once Your Moodle is open, Click on Resources on the top menu then Virtual Library. </a:t>
            </a:r>
          </a:p>
        </p:txBody>
      </p:sp>
      <p:sp>
        <p:nvSpPr>
          <p:cNvPr id="18" name="Rectangle 17">
            <a:extLst>
              <a:ext uri="{FF2B5EF4-FFF2-40B4-BE49-F238E27FC236}">
                <a16:creationId xmlns:a16="http://schemas.microsoft.com/office/drawing/2014/main" id="{3F5048DB-6573-4B6C-89C7-F239A21CD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4" y="0"/>
            <a:ext cx="461996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5506B768-F356-9F5C-2AE6-6F279BA9B7E1}"/>
              </a:ext>
            </a:extLst>
          </p:cNvPr>
          <p:cNvPicPr>
            <a:picLocks noGrp="1" noChangeAspect="1"/>
          </p:cNvPicPr>
          <p:nvPr>
            <p:ph idx="1"/>
          </p:nvPr>
        </p:nvPicPr>
        <p:blipFill>
          <a:blip r:embed="rId5"/>
          <a:srcRect r="32992" b="1"/>
          <a:stretch>
            <a:fillRect/>
          </a:stretch>
        </p:blipFill>
        <p:spPr>
          <a:xfrm>
            <a:off x="618000" y="164591"/>
            <a:ext cx="4288536" cy="3183975"/>
          </a:xfrm>
          <a:prstGeom prst="rect">
            <a:avLst/>
          </a:prstGeom>
        </p:spPr>
      </p:pic>
      <p:pic>
        <p:nvPicPr>
          <p:cNvPr id="9" name="Picture 8">
            <a:extLst>
              <a:ext uri="{FF2B5EF4-FFF2-40B4-BE49-F238E27FC236}">
                <a16:creationId xmlns:a16="http://schemas.microsoft.com/office/drawing/2014/main" id="{14B71BFF-C02A-DE15-E36C-8370C558BD7F}"/>
              </a:ext>
            </a:extLst>
          </p:cNvPr>
          <p:cNvPicPr>
            <a:picLocks noChangeAspect="1"/>
          </p:cNvPicPr>
          <p:nvPr/>
        </p:nvPicPr>
        <p:blipFill>
          <a:blip r:embed="rId6"/>
          <a:srcRect t="7449" r="-3" b="-3"/>
          <a:stretch>
            <a:fillRect/>
          </a:stretch>
        </p:blipFill>
        <p:spPr>
          <a:xfrm>
            <a:off x="617999" y="3509434"/>
            <a:ext cx="4288537" cy="3195107"/>
          </a:xfrm>
          <a:prstGeom prst="rect">
            <a:avLst/>
          </a:prstGeom>
        </p:spPr>
      </p:pic>
      <p:sp>
        <p:nvSpPr>
          <p:cNvPr id="11" name="TextBox 10">
            <a:extLst>
              <a:ext uri="{FF2B5EF4-FFF2-40B4-BE49-F238E27FC236}">
                <a16:creationId xmlns:a16="http://schemas.microsoft.com/office/drawing/2014/main" id="{91A6E020-3B44-1DAF-011F-E7DCD22E9ED3}"/>
              </a:ext>
            </a:extLst>
          </p:cNvPr>
          <p:cNvSpPr txBox="1"/>
          <p:nvPr/>
        </p:nvSpPr>
        <p:spPr>
          <a:xfrm>
            <a:off x="5910731" y="5997059"/>
            <a:ext cx="4381328" cy="369332"/>
          </a:xfrm>
          <a:prstGeom prst="rect">
            <a:avLst/>
          </a:prstGeom>
          <a:noFill/>
        </p:spPr>
        <p:txBody>
          <a:bodyPr wrap="none" rtlCol="0">
            <a:spAutoFit/>
          </a:bodyPr>
          <a:lstStyle/>
          <a:p>
            <a:pPr>
              <a:spcAft>
                <a:spcPts val="600"/>
              </a:spcAft>
            </a:pPr>
            <a:r>
              <a:rPr lang="en-US" dirty="0">
                <a:solidFill>
                  <a:schemeClr val="bg1"/>
                </a:solidFill>
              </a:rPr>
              <a:t>Now you are Ready to Pick a Database!</a:t>
            </a:r>
          </a:p>
        </p:txBody>
      </p:sp>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9CB920-7B74-28A4-7396-B9171D22170C}"/>
                  </a:ext>
                </a:extLst>
              </p14:cNvPr>
              <p14:cNvContentPartPr/>
              <p14:nvPr/>
            </p14:nvContentPartPr>
            <p14:xfrm>
              <a:off x="2190480" y="256890"/>
              <a:ext cx="305280" cy="28800"/>
            </p14:xfrm>
          </p:contentPart>
        </mc:Choice>
        <mc:Fallback xmlns="">
          <p:pic>
            <p:nvPicPr>
              <p:cNvPr id="6" name="Ink 5">
                <a:extLst>
                  <a:ext uri="{FF2B5EF4-FFF2-40B4-BE49-F238E27FC236}">
                    <a16:creationId xmlns:a16="http://schemas.microsoft.com/office/drawing/2014/main" id="{9D9CB920-7B74-28A4-7396-B9171D22170C}"/>
                  </a:ext>
                </a:extLst>
              </p:cNvPr>
              <p:cNvPicPr/>
              <p:nvPr/>
            </p:nvPicPr>
            <p:blipFill>
              <a:blip r:embed="rId8"/>
              <a:stretch>
                <a:fillRect/>
              </a:stretch>
            </p:blipFill>
            <p:spPr>
              <a:xfrm>
                <a:off x="2100480" y="76890"/>
                <a:ext cx="484920" cy="388440"/>
              </a:xfrm>
              <a:prstGeom prst="rect">
                <a:avLst/>
              </a:prstGeom>
            </p:spPr>
          </p:pic>
        </mc:Fallback>
      </mc:AlternateContent>
      <p:pic>
        <p:nvPicPr>
          <p:cNvPr id="3" name="Slide 6">
            <a:hlinkClick r:id="" action="ppaction://media"/>
            <a:extLst>
              <a:ext uri="{FF2B5EF4-FFF2-40B4-BE49-F238E27FC236}">
                <a16:creationId xmlns:a16="http://schemas.microsoft.com/office/drawing/2014/main" id="{E1D28B26-85E1-59A9-9344-AD25E60CEA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951" y="5976728"/>
            <a:ext cx="730250" cy="730250"/>
          </a:xfrm>
          <a:prstGeom prst="rect">
            <a:avLst/>
          </a:prstGeom>
        </p:spPr>
      </p:pic>
    </p:spTree>
    <p:extLst>
      <p:ext uri="{BB962C8B-B14F-4D97-AF65-F5344CB8AC3E}">
        <p14:creationId xmlns:p14="http://schemas.microsoft.com/office/powerpoint/2010/main" val="13631205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2480"/>
                            </p:stCondLst>
                            <p:childTnLst>
                              <p:par>
                                <p:cTn id="9" presetID="1" presetClass="mediacall" presetSubtype="0" fill="hold" nodeType="after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56E7-C433-3618-5D83-BCAF8E3716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225D7-3092-8AB2-E4A1-BA0AD3269DF3}"/>
              </a:ext>
            </a:extLst>
          </p:cNvPr>
          <p:cNvSpPr>
            <a:spLocks noGrp="1"/>
          </p:cNvSpPr>
          <p:nvPr>
            <p:ph type="title"/>
          </p:nvPr>
        </p:nvSpPr>
        <p:spPr>
          <a:xfrm>
            <a:off x="-4687" y="-93512"/>
            <a:ext cx="10250531" cy="835936"/>
          </a:xfrm>
        </p:spPr>
        <p:txBody>
          <a:bodyPr>
            <a:normAutofit/>
          </a:bodyPr>
          <a:lstStyle/>
          <a:p>
            <a:r>
              <a:rPr lang="en-US" dirty="0"/>
              <a:t>How to Access LIRN</a:t>
            </a:r>
          </a:p>
        </p:txBody>
      </p:sp>
      <p:sp>
        <p:nvSpPr>
          <p:cNvPr id="4" name="Footer Placeholder 3">
            <a:extLst>
              <a:ext uri="{FF2B5EF4-FFF2-40B4-BE49-F238E27FC236}">
                <a16:creationId xmlns:a16="http://schemas.microsoft.com/office/drawing/2014/main" id="{5EA16C2C-812A-DC6E-6FE0-7C1C7DDABD57}"/>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46C490D3-7A90-8287-5239-488FBE3B9245}"/>
              </a:ext>
            </a:extLst>
          </p:cNvPr>
          <p:cNvSpPr>
            <a:spLocks noGrp="1"/>
          </p:cNvSpPr>
          <p:nvPr>
            <p:ph type="sldNum" sz="quarter" idx="12"/>
          </p:nvPr>
        </p:nvSpPr>
        <p:spPr/>
        <p:txBody>
          <a:bodyPr/>
          <a:lstStyle/>
          <a:p>
            <a:fld id="{A49DFD55-3C28-40EF-9E31-A92D2E4017FF}" type="slidenum">
              <a:rPr lang="en-US" smtClean="0"/>
              <a:pPr/>
              <a:t>7</a:t>
            </a:fld>
            <a:endParaRPr lang="en-US"/>
          </a:p>
        </p:txBody>
      </p:sp>
      <p:pic>
        <p:nvPicPr>
          <p:cNvPr id="7" name="Content Placeholder 6" descr="A screenshot of a computer&#10;&#10;AI-generated content may be incorrect.">
            <a:extLst>
              <a:ext uri="{FF2B5EF4-FFF2-40B4-BE49-F238E27FC236}">
                <a16:creationId xmlns:a16="http://schemas.microsoft.com/office/drawing/2014/main" id="{9BC27CFD-BA17-46F9-3E49-68EFA66981D0}"/>
              </a:ext>
            </a:extLst>
          </p:cNvPr>
          <p:cNvPicPr>
            <a:picLocks noGrp="1" noChangeAspect="1"/>
          </p:cNvPicPr>
          <p:nvPr>
            <p:ph idx="1"/>
          </p:nvPr>
        </p:nvPicPr>
        <p:blipFill>
          <a:blip r:embed="rId5"/>
          <a:srcRect/>
          <a:stretch/>
        </p:blipFill>
        <p:spPr>
          <a:xfrm>
            <a:off x="3144729" y="1077536"/>
            <a:ext cx="5770702" cy="5278813"/>
          </a:xfrm>
        </p:spPr>
      </p:pic>
      <p:sp>
        <p:nvSpPr>
          <p:cNvPr id="8" name="TextBox 7">
            <a:extLst>
              <a:ext uri="{FF2B5EF4-FFF2-40B4-BE49-F238E27FC236}">
                <a16:creationId xmlns:a16="http://schemas.microsoft.com/office/drawing/2014/main" id="{8253A12C-9C18-1CD5-C50B-5CB9B6AC7C17}"/>
              </a:ext>
            </a:extLst>
          </p:cNvPr>
          <p:cNvSpPr txBox="1"/>
          <p:nvPr/>
        </p:nvSpPr>
        <p:spPr>
          <a:xfrm>
            <a:off x="1748541" y="3220646"/>
            <a:ext cx="1771255" cy="830997"/>
          </a:xfrm>
          <a:prstGeom prst="rect">
            <a:avLst/>
          </a:prstGeom>
          <a:solidFill>
            <a:schemeClr val="bg1"/>
          </a:solidFill>
        </p:spPr>
        <p:txBody>
          <a:bodyPr wrap="square" lIns="91440" tIns="45720" rIns="91440" bIns="45720" rtlCol="0" anchor="t">
            <a:spAutoFit/>
          </a:bodyPr>
          <a:lstStyle/>
          <a:p>
            <a:r>
              <a:rPr lang="en-US" sz="2400" dirty="0"/>
              <a:t>Click LIRN</a:t>
            </a:r>
          </a:p>
        </p:txBody>
      </p:sp>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796081A0-EB2D-CD63-6DD1-A5E1AEC6D9FD}"/>
                  </a:ext>
                </a:extLst>
              </p14:cNvPr>
              <p14:cNvContentPartPr/>
              <p14:nvPr/>
            </p14:nvContentPartPr>
            <p14:xfrm>
              <a:off x="3850104" y="3248525"/>
              <a:ext cx="40105" cy="40105"/>
            </p14:xfrm>
          </p:contentPart>
        </mc:Choice>
        <mc:Fallback>
          <p:pic>
            <p:nvPicPr>
              <p:cNvPr id="3" name="Ink 2">
                <a:extLst>
                  <a:ext uri="{FF2B5EF4-FFF2-40B4-BE49-F238E27FC236}">
                    <a16:creationId xmlns:a16="http://schemas.microsoft.com/office/drawing/2014/main" id="{796081A0-EB2D-CD63-6DD1-A5E1AEC6D9FD}"/>
                  </a:ext>
                </a:extLst>
              </p:cNvPr>
              <p:cNvPicPr/>
              <p:nvPr/>
            </p:nvPicPr>
            <p:blipFill>
              <a:blip r:embed="rId7"/>
              <a:stretch>
                <a:fillRect/>
              </a:stretch>
            </p:blipFill>
            <p:spPr>
              <a:xfrm>
                <a:off x="-2165646" y="-8782975"/>
                <a:ext cx="12031500" cy="24063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09414060-A634-36AB-4A2E-3ED89285D7D2}"/>
                  </a:ext>
                </a:extLst>
              </p14:cNvPr>
              <p14:cNvContentPartPr/>
              <p14:nvPr/>
            </p14:nvContentPartPr>
            <p14:xfrm>
              <a:off x="3657961" y="3118077"/>
              <a:ext cx="1457821" cy="645282"/>
            </p14:xfrm>
          </p:contentPart>
        </mc:Choice>
        <mc:Fallback>
          <p:pic>
            <p:nvPicPr>
              <p:cNvPr id="6" name="Ink 5">
                <a:extLst>
                  <a:ext uri="{FF2B5EF4-FFF2-40B4-BE49-F238E27FC236}">
                    <a16:creationId xmlns:a16="http://schemas.microsoft.com/office/drawing/2014/main" id="{09414060-A634-36AB-4A2E-3ED89285D7D2}"/>
                  </a:ext>
                </a:extLst>
              </p:cNvPr>
              <p:cNvPicPr/>
              <p:nvPr/>
            </p:nvPicPr>
            <p:blipFill>
              <a:blip r:embed="rId9"/>
              <a:stretch>
                <a:fillRect/>
              </a:stretch>
            </p:blipFill>
            <p:spPr>
              <a:xfrm>
                <a:off x="3603968" y="3010110"/>
                <a:ext cx="1565448" cy="860856"/>
              </a:xfrm>
              <a:prstGeom prst="rect">
                <a:avLst/>
              </a:prstGeom>
            </p:spPr>
          </p:pic>
        </mc:Fallback>
      </mc:AlternateContent>
      <p:pic>
        <p:nvPicPr>
          <p:cNvPr id="9" name="Slide 7">
            <a:hlinkClick r:id="" action="ppaction://media"/>
            <a:extLst>
              <a:ext uri="{FF2B5EF4-FFF2-40B4-BE49-F238E27FC236}">
                <a16:creationId xmlns:a16="http://schemas.microsoft.com/office/drawing/2014/main" id="{D29057A8-3E2A-634C-E911-C709772212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5425" y="5988050"/>
            <a:ext cx="730250" cy="730250"/>
          </a:xfrm>
          <a:prstGeom prst="rect">
            <a:avLst/>
          </a:prstGeom>
        </p:spPr>
      </p:pic>
    </p:spTree>
    <p:extLst>
      <p:ext uri="{BB962C8B-B14F-4D97-AF65-F5344CB8AC3E}">
        <p14:creationId xmlns:p14="http://schemas.microsoft.com/office/powerpoint/2010/main" val="3878647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a:extLst>
            <a:ext uri="{FF2B5EF4-FFF2-40B4-BE49-F238E27FC236}">
              <a16:creationId xmlns:a16="http://schemas.microsoft.com/office/drawing/2014/main" id="{FC2DC0BA-1297-467E-8EF0-52B04E5D1BD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323D50B8-1D27-420D-BA4A-249914120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2EFBB176-B6C1-4B5A-AADA-F930947E0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0"/>
            <a:ext cx="10820400" cy="4949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25">
            <a:extLst>
              <a:ext uri="{FF2B5EF4-FFF2-40B4-BE49-F238E27FC236}">
                <a16:creationId xmlns:a16="http://schemas.microsoft.com/office/drawing/2014/main" id="{918CDC34-0F26-409D-B10F-578D4DCC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5105400"/>
            <a:ext cx="1083564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7" name="Title 1">
            <a:extLst>
              <a:ext uri="{FF2B5EF4-FFF2-40B4-BE49-F238E27FC236}">
                <a16:creationId xmlns:a16="http://schemas.microsoft.com/office/drawing/2014/main" id="{A2599B65-C6C1-9E63-5B65-20000CF5658C}"/>
              </a:ext>
            </a:extLst>
          </p:cNvPr>
          <p:cNvSpPr>
            <a:spLocks noGrp="1"/>
          </p:cNvSpPr>
          <p:nvPr>
            <p:ph type="title"/>
          </p:nvPr>
        </p:nvSpPr>
        <p:spPr>
          <a:xfrm>
            <a:off x="944183" y="5181600"/>
            <a:ext cx="10156435" cy="1076324"/>
          </a:xfrm>
        </p:spPr>
        <p:txBody>
          <a:bodyPr vert="horz" lIns="91440" tIns="45720" rIns="91440" bIns="45720" rtlCol="0" anchor="b">
            <a:normAutofit/>
          </a:bodyPr>
          <a:lstStyle/>
          <a:p>
            <a:pPr>
              <a:lnSpc>
                <a:spcPct val="85000"/>
              </a:lnSpc>
            </a:pPr>
            <a:r>
              <a:rPr kumimoji="0" lang="en-US" sz="5400" b="0" i="0" u="none" strike="noStrike" cap="all" normalizeH="0" noProof="0">
                <a:ln>
                  <a:noFill/>
                </a:ln>
                <a:effectLst/>
                <a:uLnTx/>
                <a:uFillTx/>
              </a:rPr>
              <a:t>Accessing </a:t>
            </a:r>
            <a:r>
              <a:rPr lang="en-US" sz="5400"/>
              <a:t>LIRN</a:t>
            </a:r>
          </a:p>
        </p:txBody>
      </p:sp>
      <p:pic>
        <p:nvPicPr>
          <p:cNvPr id="2" name="Picture 1" descr="A screenshot of a medical search&#10;&#10;AI-generated content may be incorrect.">
            <a:extLst>
              <a:ext uri="{FF2B5EF4-FFF2-40B4-BE49-F238E27FC236}">
                <a16:creationId xmlns:a16="http://schemas.microsoft.com/office/drawing/2014/main" id="{15C8DEF3-C392-0566-D740-31557232397F}"/>
              </a:ext>
            </a:extLst>
          </p:cNvPr>
          <p:cNvPicPr>
            <a:picLocks noChangeAspect="1"/>
          </p:cNvPicPr>
          <p:nvPr/>
        </p:nvPicPr>
        <p:blipFill>
          <a:blip r:embed="rId5"/>
          <a:srcRect r="-2" b="6567"/>
          <a:stretch>
            <a:fillRect/>
          </a:stretch>
        </p:blipFill>
        <p:spPr>
          <a:xfrm>
            <a:off x="6340295" y="880094"/>
            <a:ext cx="4616874" cy="3095006"/>
          </a:xfrm>
          <a:prstGeom prst="rect">
            <a:avLst/>
          </a:prstGeom>
        </p:spPr>
      </p:pic>
      <p:pic>
        <p:nvPicPr>
          <p:cNvPr id="7" name="Content Placeholder 6" descr="A screenshot of a web page&#10;&#10;AI-generated content may be incorrect.">
            <a:extLst>
              <a:ext uri="{FF2B5EF4-FFF2-40B4-BE49-F238E27FC236}">
                <a16:creationId xmlns:a16="http://schemas.microsoft.com/office/drawing/2014/main" id="{5B167177-C61C-7B45-D15C-A0DF7F787838}"/>
              </a:ext>
            </a:extLst>
          </p:cNvPr>
          <p:cNvPicPr>
            <a:picLocks noGrp="1" noChangeAspect="1"/>
          </p:cNvPicPr>
          <p:nvPr>
            <p:ph type="pic" sz="quarter" idx="4294967295"/>
          </p:nvPr>
        </p:nvPicPr>
        <p:blipFill>
          <a:blip r:embed="rId6"/>
          <a:srcRect t="4121" r="-2" b="789"/>
          <a:stretch>
            <a:fillRect/>
          </a:stretch>
        </p:blipFill>
        <p:spPr>
          <a:xfrm>
            <a:off x="826991" y="880087"/>
            <a:ext cx="4616874" cy="3095019"/>
          </a:xfrm>
          <a:prstGeom prst="rect">
            <a:avLst/>
          </a:prstGeom>
        </p:spPr>
      </p:pic>
      <p:sp>
        <p:nvSpPr>
          <p:cNvPr id="4" name="Footer Placeholder 3">
            <a:extLst>
              <a:ext uri="{FF2B5EF4-FFF2-40B4-BE49-F238E27FC236}">
                <a16:creationId xmlns:a16="http://schemas.microsoft.com/office/drawing/2014/main" id="{63E7AAD7-A34C-CEDD-3A77-D4F3378144CA}"/>
              </a:ext>
            </a:extLst>
          </p:cNvPr>
          <p:cNvSpPr>
            <a:spLocks noGrp="1"/>
          </p:cNvSpPr>
          <p:nvPr>
            <p:ph type="ftr" sz="quarter" idx="11"/>
          </p:nvPr>
        </p:nvSpPr>
        <p:spPr>
          <a:xfrm rot="16200000">
            <a:off x="9959341" y="4046537"/>
            <a:ext cx="3581400" cy="365125"/>
          </a:xfrm>
        </p:spPr>
        <p:txBody>
          <a:bodyPr vert="horz" lIns="91440" tIns="45720" rIns="91440" bIns="45720" rtlCol="0" anchor="ctr">
            <a:normAutofit/>
          </a:bodyPr>
          <a:lstStyle/>
          <a:p>
            <a:pPr>
              <a:spcAft>
                <a:spcPts val="600"/>
              </a:spcAft>
            </a:pPr>
            <a:r>
              <a:rPr lang="en-US" kern="1200">
                <a:solidFill>
                  <a:schemeClr val="tx1">
                    <a:lumMod val="65000"/>
                  </a:schemeClr>
                </a:solidFill>
                <a:latin typeface="+mn-lt"/>
                <a:ea typeface="+mn-ea"/>
                <a:cs typeface="+mn-cs"/>
              </a:rPr>
              <a:t>PRESENTATION TITLE</a:t>
            </a:r>
          </a:p>
        </p:txBody>
      </p:sp>
      <p:sp>
        <p:nvSpPr>
          <p:cNvPr id="5" name="Slide Number Placeholder 4">
            <a:extLst>
              <a:ext uri="{FF2B5EF4-FFF2-40B4-BE49-F238E27FC236}">
                <a16:creationId xmlns:a16="http://schemas.microsoft.com/office/drawing/2014/main" id="{77A27396-4404-4A1D-9CC6-F5F55B5C71AD}"/>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A49DFD55-3C28-40EF-9E31-A92D2E4017FF}" type="slidenum">
              <a:rPr lang="en-US" smtClean="0">
                <a:solidFill>
                  <a:schemeClr val="tx1">
                    <a:lumMod val="65000"/>
                  </a:schemeClr>
                </a:solidFill>
              </a:rPr>
              <a:pPr>
                <a:lnSpc>
                  <a:spcPct val="90000"/>
                </a:lnSpc>
                <a:spcAft>
                  <a:spcPts val="600"/>
                </a:spcAft>
              </a:pPr>
              <a:t>8</a:t>
            </a:fld>
            <a:endParaRPr lang="en-US">
              <a:solidFill>
                <a:schemeClr val="tx1">
                  <a:lumMod val="65000"/>
                </a:schemeClr>
              </a:solidFill>
            </a:endParaRPr>
          </a:p>
        </p:txBody>
      </p:sp>
      <p:pic>
        <p:nvPicPr>
          <p:cNvPr id="3" name="Slide 8">
            <a:hlinkClick r:id="" action="ppaction://media"/>
            <a:extLst>
              <a:ext uri="{FF2B5EF4-FFF2-40B4-BE49-F238E27FC236}">
                <a16:creationId xmlns:a16="http://schemas.microsoft.com/office/drawing/2014/main" id="{B2AD6837-09BD-3A83-3086-72153006DB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5425" y="6035675"/>
            <a:ext cx="730250" cy="730250"/>
          </a:xfrm>
          <a:prstGeom prst="rect">
            <a:avLst/>
          </a:prstGeom>
        </p:spPr>
      </p:pic>
    </p:spTree>
    <p:extLst>
      <p:ext uri="{BB962C8B-B14F-4D97-AF65-F5344CB8AC3E}">
        <p14:creationId xmlns:p14="http://schemas.microsoft.com/office/powerpoint/2010/main" val="222469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FF036-E8F6-87A6-46EB-4F85AFA335AD}"/>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4B0A4896-C2B9-F694-035C-7FBA68FA4243}"/>
              </a:ext>
            </a:extLst>
          </p:cNvPr>
          <p:cNvSpPr>
            <a:spLocks noGrp="1"/>
          </p:cNvSpPr>
          <p:nvPr>
            <p:ph type="title"/>
          </p:nvPr>
        </p:nvSpPr>
        <p:spPr>
          <a:xfrm>
            <a:off x="171450" y="136526"/>
            <a:ext cx="2895600" cy="387349"/>
          </a:xfrm>
        </p:spPr>
        <p:txBody>
          <a:bodyPr>
            <a:normAutofit fontScale="90000"/>
          </a:bodyPr>
          <a:lstStyle/>
          <a:p>
            <a:r>
              <a:rPr kumimoji="0" lang="en-US" sz="2500" b="0" i="0" u="none" strike="noStrike" kern="1200" cap="all" spc="150" normalizeH="0" baseline="0" noProof="0" dirty="0">
                <a:ln>
                  <a:noFill/>
                </a:ln>
                <a:solidFill>
                  <a:prstClr val="white"/>
                </a:solidFill>
                <a:effectLst/>
                <a:uLnTx/>
                <a:uFillTx/>
                <a:latin typeface="Tenorite"/>
                <a:ea typeface="+mj-ea"/>
                <a:cs typeface="+mj-cs"/>
              </a:rPr>
              <a:t>Accessing </a:t>
            </a:r>
            <a:r>
              <a:rPr lang="en-US" sz="2500" dirty="0">
                <a:solidFill>
                  <a:prstClr val="white"/>
                </a:solidFill>
                <a:latin typeface="Tenorite"/>
              </a:rPr>
              <a:t>LIRN</a:t>
            </a:r>
            <a:endParaRPr lang="en-US" dirty="0"/>
          </a:p>
        </p:txBody>
      </p:sp>
      <p:pic>
        <p:nvPicPr>
          <p:cNvPr id="7" name="Content Placeholder 6" descr="A screenshot of a web page&#10;&#10;AI-generated content may be incorrect.">
            <a:extLst>
              <a:ext uri="{FF2B5EF4-FFF2-40B4-BE49-F238E27FC236}">
                <a16:creationId xmlns:a16="http://schemas.microsoft.com/office/drawing/2014/main" id="{D0B28DF1-2E31-9E9F-5161-71467BAC892A}"/>
              </a:ext>
            </a:extLst>
          </p:cNvPr>
          <p:cNvPicPr>
            <a:picLocks noGrp="1" noChangeAspect="1"/>
          </p:cNvPicPr>
          <p:nvPr>
            <p:ph idx="1"/>
          </p:nvPr>
        </p:nvPicPr>
        <p:blipFill>
          <a:blip r:embed="rId5"/>
          <a:stretch>
            <a:fillRect/>
          </a:stretch>
        </p:blipFill>
        <p:spPr>
          <a:xfrm>
            <a:off x="3100926" y="1281114"/>
            <a:ext cx="5990146" cy="4987119"/>
          </a:xfrm>
        </p:spPr>
      </p:pic>
      <p:sp>
        <p:nvSpPr>
          <p:cNvPr id="4" name="Footer Placeholder 3">
            <a:extLst>
              <a:ext uri="{FF2B5EF4-FFF2-40B4-BE49-F238E27FC236}">
                <a16:creationId xmlns:a16="http://schemas.microsoft.com/office/drawing/2014/main" id="{D5C2B787-5669-8BF9-55A9-AC6965EC270F}"/>
              </a:ext>
            </a:extLst>
          </p:cNvPr>
          <p:cNvSpPr>
            <a:spLocks noGrp="1"/>
          </p:cNvSpPr>
          <p:nvPr>
            <p:ph type="ftr" sz="quarter" idx="11"/>
          </p:nvPr>
        </p:nvSpPr>
        <p:spPr>
          <a:xfrm>
            <a:off x="2669886" y="6356349"/>
            <a:ext cx="2482842" cy="365125"/>
          </a:xfrm>
        </p:spPr>
        <p:txBody>
          <a:bodyPr anchor="ctr">
            <a:normAutofit/>
          </a:bodyPr>
          <a:lstStyle/>
          <a:p>
            <a:pPr>
              <a:spcAft>
                <a:spcPts val="600"/>
              </a:spcAft>
            </a:pPr>
            <a:r>
              <a:rPr lang="en-US"/>
              <a:t>PRESENTATION TITLE</a:t>
            </a:r>
          </a:p>
        </p:txBody>
      </p:sp>
      <p:sp>
        <p:nvSpPr>
          <p:cNvPr id="5" name="Slide Number Placeholder 4">
            <a:extLst>
              <a:ext uri="{FF2B5EF4-FFF2-40B4-BE49-F238E27FC236}">
                <a16:creationId xmlns:a16="http://schemas.microsoft.com/office/drawing/2014/main" id="{8DA7F862-949A-8283-E075-BDF4B41B020E}"/>
              </a:ext>
            </a:extLst>
          </p:cNvPr>
          <p:cNvSpPr>
            <a:spLocks noGrp="1"/>
          </p:cNvSpPr>
          <p:nvPr>
            <p:ph type="sldNum" sz="quarter" idx="12"/>
          </p:nvPr>
        </p:nvSpPr>
        <p:spPr>
          <a:xfrm>
            <a:off x="5536305" y="6356350"/>
            <a:ext cx="987552" cy="365125"/>
          </a:xfrm>
        </p:spPr>
        <p:txBody>
          <a:bodyPr anchor="ctr">
            <a:normAutofit/>
          </a:bodyPr>
          <a:lstStyle/>
          <a:p>
            <a:pPr>
              <a:spcAft>
                <a:spcPts val="600"/>
              </a:spcAft>
            </a:pPr>
            <a:fld id="{A49DFD55-3C28-40EF-9E31-A92D2E4017FF}" type="slidenum">
              <a:rPr lang="en-US" smtClean="0"/>
              <a:pPr>
                <a:spcAft>
                  <a:spcPts val="600"/>
                </a:spcAft>
              </a:pPr>
              <a:t>9</a:t>
            </a:fld>
            <a:endParaRPr lang="en-US"/>
          </a:p>
        </p:txBody>
      </p:sp>
      <p:sp>
        <p:nvSpPr>
          <p:cNvPr id="8" name="TextBox 7">
            <a:extLst>
              <a:ext uri="{FF2B5EF4-FFF2-40B4-BE49-F238E27FC236}">
                <a16:creationId xmlns:a16="http://schemas.microsoft.com/office/drawing/2014/main" id="{AF3D4B47-C4E5-6E74-4F93-DF3419FAA6DB}"/>
              </a:ext>
            </a:extLst>
          </p:cNvPr>
          <p:cNvSpPr txBox="1"/>
          <p:nvPr/>
        </p:nvSpPr>
        <p:spPr>
          <a:xfrm>
            <a:off x="2567878" y="838824"/>
            <a:ext cx="7053463" cy="369332"/>
          </a:xfrm>
          <a:prstGeom prst="rect">
            <a:avLst/>
          </a:prstGeom>
          <a:solidFill>
            <a:schemeClr val="bg1"/>
          </a:solidFill>
        </p:spPr>
        <p:txBody>
          <a:bodyPr wrap="square" lIns="91440" tIns="45720" rIns="91440" bIns="45720" rtlCol="0" anchor="t">
            <a:spAutoFit/>
          </a:bodyPr>
          <a:lstStyle/>
          <a:p>
            <a:r>
              <a:rPr lang="en-US" dirty="0"/>
              <a:t>Now that the PubMed database is open, we can begin searching.</a:t>
            </a:r>
          </a:p>
        </p:txBody>
      </p:sp>
      <p:pic>
        <p:nvPicPr>
          <p:cNvPr id="2" name="Slide 9">
            <a:hlinkClick r:id="" action="ppaction://media"/>
            <a:extLst>
              <a:ext uri="{FF2B5EF4-FFF2-40B4-BE49-F238E27FC236}">
                <a16:creationId xmlns:a16="http://schemas.microsoft.com/office/drawing/2014/main" id="{09AE259E-7353-CBC0-40A0-D5C441740E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837" y="5809951"/>
            <a:ext cx="730250" cy="730250"/>
          </a:xfrm>
          <a:prstGeom prst="rect">
            <a:avLst/>
          </a:prstGeom>
        </p:spPr>
      </p:pic>
    </p:spTree>
    <p:extLst>
      <p:ext uri="{BB962C8B-B14F-4D97-AF65-F5344CB8AC3E}">
        <p14:creationId xmlns:p14="http://schemas.microsoft.com/office/powerpoint/2010/main" val="26218783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C6F004-8F9D-4F40-8394-6C4C67F70915}">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CC7F809-A434-4A8D-A127-1C50C2DB3890}">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BD5826B4-4DD2-4A9B-8D6D-E91CF9C2316C}">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1796</TotalTime>
  <Words>3105</Words>
  <Application>Microsoft Office PowerPoint</Application>
  <PresentationFormat>Widescreen</PresentationFormat>
  <Paragraphs>301</Paragraphs>
  <Slides>53</Slides>
  <Notes>52</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View</vt:lpstr>
      <vt:lpstr>Research Made Simple – The Virtual Library &amp; APA </vt:lpstr>
      <vt:lpstr>Workshop Goals</vt:lpstr>
      <vt:lpstr>What is The Virtual Library?</vt:lpstr>
      <vt:lpstr>Accessing The Virtual Library</vt:lpstr>
      <vt:lpstr>How to Access Moodle &amp; The Virtual Library</vt:lpstr>
      <vt:lpstr>How to Access the Virtual Library</vt:lpstr>
      <vt:lpstr>How to Access LIRN</vt:lpstr>
      <vt:lpstr>Accessing LIRN</vt:lpstr>
      <vt:lpstr>Accessing LIRN</vt:lpstr>
      <vt:lpstr>How to Access the Library Catalog</vt:lpstr>
      <vt:lpstr>Searching &amp; Accessing Books in The Library Catalog</vt:lpstr>
      <vt:lpstr>Searching &amp; Accessing Books in The Library Catalog</vt:lpstr>
      <vt:lpstr>Searching &amp; Accessing Books in The Library Catalog</vt:lpstr>
      <vt:lpstr>How to Access EBSCO</vt:lpstr>
      <vt:lpstr>Accessing EBSCO</vt:lpstr>
      <vt:lpstr>Accessing EBSCO</vt:lpstr>
      <vt:lpstr>Ready to Search</vt:lpstr>
      <vt:lpstr>How to Access the Library ERIC Database</vt:lpstr>
      <vt:lpstr>Accessing Pre-Licensure bookshelf</vt:lpstr>
      <vt:lpstr>Accessing Ask a librarian</vt:lpstr>
      <vt:lpstr>Basic Search</vt:lpstr>
      <vt:lpstr>Your First Search in Ebsco</vt:lpstr>
      <vt:lpstr>Advanced Search Strategies</vt:lpstr>
      <vt:lpstr>Advance Search in EBSCO</vt:lpstr>
      <vt:lpstr>Refining your Search</vt:lpstr>
      <vt:lpstr>Accessing an Article in EBSCO</vt:lpstr>
      <vt:lpstr>Accessing an Article in EBSCO</vt:lpstr>
      <vt:lpstr>Searching &amp; Accessing Articles in ERIC</vt:lpstr>
      <vt:lpstr>Accessing Articles in ERIC</vt:lpstr>
      <vt:lpstr>Accessing articles in LIRN</vt:lpstr>
      <vt:lpstr>Accessing an article in LIRN</vt:lpstr>
      <vt:lpstr>Your Turn</vt:lpstr>
      <vt:lpstr>Managing Results</vt:lpstr>
      <vt:lpstr>What is APA?</vt:lpstr>
      <vt:lpstr>General APA FORMAT</vt:lpstr>
      <vt:lpstr>APA Basics</vt:lpstr>
      <vt:lpstr>APA Basics</vt:lpstr>
      <vt:lpstr>PowerPoint Presentation</vt:lpstr>
      <vt:lpstr>APA Citation Basics</vt:lpstr>
      <vt:lpstr>PowerPoint Presentation</vt:lpstr>
      <vt:lpstr>PowerPoint Presentation</vt:lpstr>
      <vt:lpstr>PowerPoint Presentation</vt:lpstr>
      <vt:lpstr>PowerPoint Presentation</vt:lpstr>
      <vt:lpstr>PowerPoint Presentation</vt:lpstr>
      <vt:lpstr>PowerPoint Presentation</vt:lpstr>
      <vt:lpstr>Citation Tool in EBSCO</vt:lpstr>
      <vt:lpstr>3rd Party Citation Generators</vt:lpstr>
      <vt:lpstr>PowerPoint Presentation</vt:lpstr>
      <vt:lpstr>Your Turn</vt:lpstr>
      <vt:lpstr>PowerPoint Presentation</vt:lpstr>
      <vt:lpstr>WITHIN the Miami regional university library ON THE 9TH FLOOR</vt:lpstr>
      <vt:lpstr>Your library team is here to help</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Katia Nunez</dc:creator>
  <cp:lastModifiedBy>Tatiana Diaz</cp:lastModifiedBy>
  <cp:revision>438</cp:revision>
  <dcterms:created xsi:type="dcterms:W3CDTF">2023-06-02T19:40:52Z</dcterms:created>
  <dcterms:modified xsi:type="dcterms:W3CDTF">2026-01-21T15:01:35Z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